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handoutMasterIdLst>
    <p:handoutMasterId r:id="rId22"/>
  </p:handoutMasterIdLst>
  <p:sldIdLst>
    <p:sldId id="363" r:id="rId2"/>
    <p:sldId id="559" r:id="rId3"/>
    <p:sldId id="364" r:id="rId4"/>
    <p:sldId id="525" r:id="rId5"/>
    <p:sldId id="549" r:id="rId6"/>
    <p:sldId id="526" r:id="rId7"/>
    <p:sldId id="533" r:id="rId8"/>
    <p:sldId id="555" r:id="rId9"/>
    <p:sldId id="535" r:id="rId10"/>
    <p:sldId id="537" r:id="rId11"/>
    <p:sldId id="556" r:id="rId12"/>
    <p:sldId id="539" r:id="rId13"/>
    <p:sldId id="557" r:id="rId14"/>
    <p:sldId id="551" r:id="rId15"/>
    <p:sldId id="550" r:id="rId16"/>
    <p:sldId id="554" r:id="rId17"/>
    <p:sldId id="560" r:id="rId18"/>
    <p:sldId id="558" r:id="rId19"/>
    <p:sldId id="548" r:id="rId20"/>
  </p:sldIdLst>
  <p:sldSz cx="9144000" cy="5143500" type="screen16x9"/>
  <p:notesSz cx="6797675" cy="9926638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981">
          <p15:clr>
            <a:srgbClr val="A4A3A4"/>
          </p15:clr>
        </p15:guide>
        <p15:guide id="2" pos="2880">
          <p15:clr>
            <a:srgbClr val="A4A3A4"/>
          </p15:clr>
        </p15:guide>
        <p15:guide id="3" orient="horz" pos="2709" userDrawn="1">
          <p15:clr>
            <a:srgbClr val="A4A3A4"/>
          </p15:clr>
        </p15:guide>
        <p15:guide id="4" pos="975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56"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99"/>
    <a:srgbClr val="0033CC"/>
    <a:srgbClr val="FF9933"/>
    <a:srgbClr val="0000FF"/>
    <a:srgbClr val="FFFF66"/>
    <a:srgbClr val="FFC000"/>
    <a:srgbClr val="FFD653"/>
    <a:srgbClr val="FFB13F"/>
    <a:srgbClr val="E7EB53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488" autoAdjust="0"/>
    <p:restoredTop sz="99501" autoAdjust="0"/>
  </p:normalViewPr>
  <p:slideViewPr>
    <p:cSldViewPr showGuides="1">
      <p:cViewPr varScale="1">
        <p:scale>
          <a:sx n="149" d="100"/>
          <a:sy n="149" d="100"/>
        </p:scale>
        <p:origin x="282" y="120"/>
      </p:cViewPr>
      <p:guideLst>
        <p:guide orient="horz" pos="2981"/>
        <p:guide pos="2880"/>
        <p:guide orient="horz" pos="2709"/>
        <p:guide pos="975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60" d="100"/>
        <a:sy n="6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2" y="3"/>
            <a:ext cx="2946275" cy="49667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quarter" idx="1"/>
          </p:nvPr>
        </p:nvSpPr>
        <p:spPr>
          <a:xfrm>
            <a:off x="3849863" y="3"/>
            <a:ext cx="2946275" cy="49667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EECA70E-83A0-421E-92EF-B633368468EB}" type="datetimeFigureOut">
              <a:rPr lang="it-IT" smtClean="0"/>
              <a:t>09/12/2025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2"/>
          </p:nvPr>
        </p:nvSpPr>
        <p:spPr>
          <a:xfrm>
            <a:off x="2" y="9428275"/>
            <a:ext cx="2946275" cy="49667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3"/>
          </p:nvPr>
        </p:nvSpPr>
        <p:spPr>
          <a:xfrm>
            <a:off x="3849863" y="9428275"/>
            <a:ext cx="2946275" cy="49667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B36AD17-C6DA-4348-AE20-4F24F193341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249589493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2" y="3"/>
            <a:ext cx="2946275" cy="49667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49863" y="3"/>
            <a:ext cx="2946275" cy="49667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7D84B14-C4FE-4A93-9D57-939409384D59}" type="datetimeFigureOut">
              <a:rPr lang="it-IT" smtClean="0"/>
              <a:t>09/12/2025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0385" y="4715834"/>
            <a:ext cx="5436909" cy="4466649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2" y="9428275"/>
            <a:ext cx="2946275" cy="49667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49863" y="9428275"/>
            <a:ext cx="2946275" cy="49667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3E7BBF1-8FB2-4395-BBBD-C7F45BD27D9B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300228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E7BBF1-8FB2-4395-BBBD-C7F45BD27D9B}" type="slidenum">
              <a:rPr lang="it-IT" smtClean="0"/>
              <a:t>1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1810800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E7BBF1-8FB2-4395-BBBD-C7F45BD27D9B}" type="slidenum">
              <a:rPr lang="it-IT" smtClean="0"/>
              <a:t>2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99348035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E7BBF1-8FB2-4395-BBBD-C7F45BD27D9B}" type="slidenum">
              <a:rPr lang="it-IT" smtClean="0"/>
              <a:t>3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1524448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E7BBF1-8FB2-4395-BBBD-C7F45BD27D9B}" type="slidenum">
              <a:rPr lang="it-IT" smtClean="0"/>
              <a:t>4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69851265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EF6807-DD59-C6C3-1814-F872E6E8D63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>
            <a:extLst>
              <a:ext uri="{FF2B5EF4-FFF2-40B4-BE49-F238E27FC236}">
                <a16:creationId xmlns:a16="http://schemas.microsoft.com/office/drawing/2014/main" id="{D8E1B81A-609B-FE56-468F-FC662D6F944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>
            <a:extLst>
              <a:ext uri="{FF2B5EF4-FFF2-40B4-BE49-F238E27FC236}">
                <a16:creationId xmlns:a16="http://schemas.microsoft.com/office/drawing/2014/main" id="{59868705-A53F-0104-E49D-0D8C53A27907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EE421261-100D-1DE2-8F39-6AD8B199184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E7BBF1-8FB2-4395-BBBD-C7F45BD27D9B}" type="slidenum">
              <a:rPr lang="it-IT" smtClean="0"/>
              <a:t>5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81688184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E7BBF1-8FB2-4395-BBBD-C7F45BD27D9B}" type="slidenum">
              <a:rPr lang="it-IT" smtClean="0"/>
              <a:t>6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41924853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E7BBF1-8FB2-4395-BBBD-C7F45BD27D9B}" type="slidenum">
              <a:rPr lang="it-IT" smtClean="0"/>
              <a:t>7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1846255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2D4416-5C46-5B36-C2AB-85E5885548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>
            <a:extLst>
              <a:ext uri="{FF2B5EF4-FFF2-40B4-BE49-F238E27FC236}">
                <a16:creationId xmlns:a16="http://schemas.microsoft.com/office/drawing/2014/main" id="{ABFE2019-1A04-9211-AA76-79D807588F4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>
            <a:extLst>
              <a:ext uri="{FF2B5EF4-FFF2-40B4-BE49-F238E27FC236}">
                <a16:creationId xmlns:a16="http://schemas.microsoft.com/office/drawing/2014/main" id="{FA0A9219-AB74-7BA2-F8D8-5BC4FD04BBC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E15CB1A9-A5A4-AA83-015D-471282D8E9C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E7BBF1-8FB2-4395-BBBD-C7F45BD27D9B}" type="slidenum">
              <a:rPr lang="it-IT" smtClean="0"/>
              <a:t>8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83310190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E7BBF1-8FB2-4395-BBBD-C7F45BD27D9B}" type="slidenum">
              <a:rPr lang="it-IT" smtClean="0"/>
              <a:t>9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8460559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E7BBF1-8FB2-4395-BBBD-C7F45BD27D9B}" type="slidenum">
              <a:rPr lang="it-IT" smtClean="0"/>
              <a:t>10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27531356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CBECAE1-7D26-FC42-D58D-8C72093F067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>
            <a:extLst>
              <a:ext uri="{FF2B5EF4-FFF2-40B4-BE49-F238E27FC236}">
                <a16:creationId xmlns:a16="http://schemas.microsoft.com/office/drawing/2014/main" id="{49FED70B-21B6-D6A9-F440-6290EE98ECA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>
            <a:extLst>
              <a:ext uri="{FF2B5EF4-FFF2-40B4-BE49-F238E27FC236}">
                <a16:creationId xmlns:a16="http://schemas.microsoft.com/office/drawing/2014/main" id="{4F437780-A6DC-85F7-1608-51FB6402017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2ACF3254-EF18-0CC6-1A86-09669987100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E7BBF1-8FB2-4395-BBBD-C7F45BD27D9B}" type="slidenum">
              <a:rPr lang="it-IT" smtClean="0"/>
              <a:t>11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3314659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E7BBF1-8FB2-4395-BBBD-C7F45BD27D9B}" type="slidenum">
              <a:rPr lang="it-IT" smtClean="0"/>
              <a:t>12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32416498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20CEA5-7F90-EEC1-4AF7-D5F172F661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>
            <a:extLst>
              <a:ext uri="{FF2B5EF4-FFF2-40B4-BE49-F238E27FC236}">
                <a16:creationId xmlns:a16="http://schemas.microsoft.com/office/drawing/2014/main" id="{7D9DDFAD-79E6-0887-8D7F-BA8953F671E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>
            <a:extLst>
              <a:ext uri="{FF2B5EF4-FFF2-40B4-BE49-F238E27FC236}">
                <a16:creationId xmlns:a16="http://schemas.microsoft.com/office/drawing/2014/main" id="{0918AB2F-8A48-4829-0088-92D89F02CD4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B4470DAA-14DF-1561-1D63-74108DCB750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E7BBF1-8FB2-4395-BBBD-C7F45BD27D9B}" type="slidenum">
              <a:rPr lang="it-IT" smtClean="0"/>
              <a:t>13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50785737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E65D849-6544-0B73-FC9B-1C7E899253D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>
            <a:extLst>
              <a:ext uri="{FF2B5EF4-FFF2-40B4-BE49-F238E27FC236}">
                <a16:creationId xmlns:a16="http://schemas.microsoft.com/office/drawing/2014/main" id="{70CC85F5-8080-53D5-BA56-A2773F3A73D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>
            <a:extLst>
              <a:ext uri="{FF2B5EF4-FFF2-40B4-BE49-F238E27FC236}">
                <a16:creationId xmlns:a16="http://schemas.microsoft.com/office/drawing/2014/main" id="{F8880341-3729-4ABB-B2AD-DB301858B81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1D7BDC6F-5268-3B9F-0470-BBCEDFA78BF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E7BBF1-8FB2-4395-BBBD-C7F45BD27D9B}" type="slidenum">
              <a:rPr lang="it-IT" smtClean="0"/>
              <a:t>14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585560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7E4C87D-EA16-7A90-88C1-A857E28AEAD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>
            <a:extLst>
              <a:ext uri="{FF2B5EF4-FFF2-40B4-BE49-F238E27FC236}">
                <a16:creationId xmlns:a16="http://schemas.microsoft.com/office/drawing/2014/main" id="{06DFBBF2-7E14-56A8-B7AE-6AB7655BA65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>
            <a:extLst>
              <a:ext uri="{FF2B5EF4-FFF2-40B4-BE49-F238E27FC236}">
                <a16:creationId xmlns:a16="http://schemas.microsoft.com/office/drawing/2014/main" id="{82121BE1-995E-AC4A-2085-940D158190B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35A1239B-340F-4680-D9FC-A262BA95A84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E7BBF1-8FB2-4395-BBBD-C7F45BD27D9B}" type="slidenum">
              <a:rPr lang="it-IT" smtClean="0"/>
              <a:t>15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4940458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FB2C841-C46B-E009-A84A-13358BC3FF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>
            <a:extLst>
              <a:ext uri="{FF2B5EF4-FFF2-40B4-BE49-F238E27FC236}">
                <a16:creationId xmlns:a16="http://schemas.microsoft.com/office/drawing/2014/main" id="{3EEAA888-7778-FBAF-1D67-69543B48C96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>
            <a:extLst>
              <a:ext uri="{FF2B5EF4-FFF2-40B4-BE49-F238E27FC236}">
                <a16:creationId xmlns:a16="http://schemas.microsoft.com/office/drawing/2014/main" id="{F569CAB5-A06C-E3F7-0751-1E3A149F8F2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1B645132-33D2-009D-4A1F-72C871CF0D6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E7BBF1-8FB2-4395-BBBD-C7F45BD27D9B}" type="slidenum">
              <a:rPr lang="it-IT" smtClean="0"/>
              <a:t>16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31382384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FB2C841-C46B-E009-A84A-13358BC3FF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>
            <a:extLst>
              <a:ext uri="{FF2B5EF4-FFF2-40B4-BE49-F238E27FC236}">
                <a16:creationId xmlns:a16="http://schemas.microsoft.com/office/drawing/2014/main" id="{3EEAA888-7778-FBAF-1D67-69543B48C96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>
            <a:extLst>
              <a:ext uri="{FF2B5EF4-FFF2-40B4-BE49-F238E27FC236}">
                <a16:creationId xmlns:a16="http://schemas.microsoft.com/office/drawing/2014/main" id="{F569CAB5-A06C-E3F7-0751-1E3A149F8F2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1B645132-33D2-009D-4A1F-72C871CF0D6B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E7BBF1-8FB2-4395-BBBD-C7F45BD27D9B}" type="slidenum">
              <a:rPr lang="it-IT" smtClean="0"/>
              <a:t>17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6581094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0CB42FD-839C-85DA-8A3A-8A91D5F318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>
            <a:extLst>
              <a:ext uri="{FF2B5EF4-FFF2-40B4-BE49-F238E27FC236}">
                <a16:creationId xmlns:a16="http://schemas.microsoft.com/office/drawing/2014/main" id="{FDD14C1F-81E7-4370-50F2-24916D5CA68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>
            <a:extLst>
              <a:ext uri="{FF2B5EF4-FFF2-40B4-BE49-F238E27FC236}">
                <a16:creationId xmlns:a16="http://schemas.microsoft.com/office/drawing/2014/main" id="{ABBD1400-4A03-EC25-E6E3-1E1F3E7A08B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>
            <a:extLst>
              <a:ext uri="{FF2B5EF4-FFF2-40B4-BE49-F238E27FC236}">
                <a16:creationId xmlns:a16="http://schemas.microsoft.com/office/drawing/2014/main" id="{BCDD7D22-5F70-068C-F6CC-0B5F8B8E3E6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E7BBF1-8FB2-4395-BBBD-C7F45BD27D9B}" type="slidenum">
              <a:rPr lang="it-IT" smtClean="0"/>
              <a:t>18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7763848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E7BBF1-8FB2-4395-BBBD-C7F45BD27D9B}" type="slidenum">
              <a:rPr lang="it-IT" smtClean="0"/>
              <a:t>19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634461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1597823"/>
            <a:ext cx="7772400" cy="1102519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D9030B-2443-4F16-B7B7-32A65602D90D}" type="datetime1">
              <a:rPr lang="it-IT" smtClean="0"/>
              <a:t>09/12/2025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B3B2FF-7D33-41F7-8FF4-E3B2315BBEBA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7025085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FE290A-628A-4DED-87B6-37009A7A5CE7}" type="datetime1">
              <a:rPr lang="it-IT" smtClean="0"/>
              <a:t>09/12/2025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B3B2FF-7D33-41F7-8FF4-E3B2315BBEBA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058358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6C3D81-BE0C-4E02-AADF-FB9E80BDFE78}" type="datetime1">
              <a:rPr lang="it-IT" smtClean="0"/>
              <a:t>09/12/2025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B3B2FF-7D33-41F7-8FF4-E3B2315BBEBA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1719121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900115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900115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92DD8-7B70-40CE-BE14-36FAE649D234}" type="datetime1">
              <a:rPr lang="it-IT" smtClean="0"/>
              <a:t>09/12/2025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B3B2FF-7D33-41F7-8FF4-E3B2315BBEBA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4146823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507A5D-56B7-4757-88F9-77FA0663336E}" type="datetime1">
              <a:rPr lang="it-IT" smtClean="0"/>
              <a:t>09/12/2025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B3B2FF-7D33-41F7-8FF4-E3B2315BBEBA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2143443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7282C1-0648-4B98-A796-E4529A06B2D6}" type="datetime1">
              <a:rPr lang="it-IT" smtClean="0"/>
              <a:t>09/12/2025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B3B2FF-7D33-41F7-8FF4-E3B2315BBEBA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0976853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DCACA9-15B6-4755-AEBD-5F288E4C09F7}" type="datetime1">
              <a:rPr lang="it-IT" smtClean="0"/>
              <a:t>09/12/2025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B3B2FF-7D33-41F7-8FF4-E3B2315BBEBA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0041961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9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04792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9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E5444C-2029-4865-8CFC-1FEC91E3B50B}" type="datetime1">
              <a:rPr lang="it-IT" smtClean="0"/>
              <a:t>09/12/2025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B3B2FF-7D33-41F7-8FF4-E3B2315BBEBA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4804045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4025507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732CA9-3F69-43DF-A842-F1388A9BB504}" type="datetime1">
              <a:rPr lang="it-IT" smtClean="0"/>
              <a:t>09/12/2025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B3B2FF-7D33-41F7-8FF4-E3B2315BBEBA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7251225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754EBB-76F3-4926-8E8E-B603E0919F13}" type="datetime1">
              <a:rPr lang="it-IT" smtClean="0"/>
              <a:t>09/12/2025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B3B2FF-7D33-41F7-8FF4-E3B2315BBEBA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6068103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154783"/>
            <a:ext cx="2057400" cy="3290888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154783"/>
            <a:ext cx="6019800" cy="3290888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84A79-A457-4957-A997-5F9A06F25D09}" type="datetime1">
              <a:rPr lang="it-IT" smtClean="0"/>
              <a:t>09/12/2025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B3B2FF-7D33-41F7-8FF4-E3B2315BBEBA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973725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863039-CFBC-4FBF-A8D7-2E7F65F57455}" type="datetime1">
              <a:rPr lang="it-IT" smtClean="0"/>
              <a:t>09/12/2025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B3B2FF-7D33-41F7-8FF4-E3B2315BBEBA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4740089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jpeg"/><Relationship Id="rId4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magine 7">
            <a:extLst>
              <a:ext uri="{FF2B5EF4-FFF2-40B4-BE49-F238E27FC236}">
                <a16:creationId xmlns:a16="http://schemas.microsoft.com/office/drawing/2014/main" id="{B32E6E42-A620-41C0-B8A4-7E405AE585E6}"/>
              </a:ext>
            </a:extLst>
          </p:cNvPr>
          <p:cNvPicPr>
            <a:picLocks noChangeAspect="1"/>
          </p:cNvPicPr>
          <p:nvPr/>
        </p:nvPicPr>
        <p:blipFill>
          <a:blip r:embed="rId3">
            <a:lum bright="70000" contrast="-70000"/>
          </a:blip>
          <a:stretch>
            <a:fillRect/>
          </a:stretch>
        </p:blipFill>
        <p:spPr>
          <a:xfrm>
            <a:off x="5954369" y="657151"/>
            <a:ext cx="3273427" cy="4486349"/>
          </a:xfrm>
          <a:prstGeom prst="rect">
            <a:avLst/>
          </a:prstGeom>
        </p:spPr>
      </p:pic>
      <p:sp>
        <p:nvSpPr>
          <p:cNvPr id="15" name="Text Box 7"/>
          <p:cNvSpPr txBox="1">
            <a:spLocks noChangeArrowheads="1"/>
          </p:cNvSpPr>
          <p:nvPr/>
        </p:nvSpPr>
        <p:spPr bwMode="auto">
          <a:xfrm>
            <a:off x="2771802" y="296881"/>
            <a:ext cx="6390121" cy="3837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lnSpc>
                <a:spcPct val="120000"/>
              </a:lnSpc>
              <a:spcBef>
                <a:spcPct val="0"/>
              </a:spcBef>
            </a:pPr>
            <a:r>
              <a:rPr lang="it-IT" altLang="it-IT" sz="1700" b="1" spc="300" dirty="0">
                <a:solidFill>
                  <a:srgbClr val="FF0000"/>
                </a:solidFill>
                <a:latin typeface="Tw Cen MT" pitchFamily="34" charset="0"/>
              </a:rPr>
              <a:t>Comando Provinciale Carabinieri Roma</a:t>
            </a:r>
          </a:p>
        </p:txBody>
      </p:sp>
      <p:cxnSp>
        <p:nvCxnSpPr>
          <p:cNvPr id="16" name="Connettore 1 15"/>
          <p:cNvCxnSpPr/>
          <p:nvPr/>
        </p:nvCxnSpPr>
        <p:spPr>
          <a:xfrm>
            <a:off x="3491880" y="657151"/>
            <a:ext cx="5652120" cy="0"/>
          </a:xfrm>
          <a:prstGeom prst="line">
            <a:avLst/>
          </a:prstGeom>
          <a:ln w="254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Rectangle 1037">
            <a:extLst>
              <a:ext uri="{FF2B5EF4-FFF2-40B4-BE49-F238E27FC236}">
                <a16:creationId xmlns:a16="http://schemas.microsoft.com/office/drawing/2014/main" id="{CC74B815-E7AC-4A97-AD9D-CB2656596C50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727540" y="4227934"/>
            <a:ext cx="3240359" cy="9386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lIns="216000" tIns="360000" rIns="216000" bIns="360000">
            <a:spAutoFit/>
          </a:bodyPr>
          <a:lstStyle/>
          <a:p>
            <a:pPr algn="ctr" eaLnBrk="0" hangingPunct="0">
              <a:lnSpc>
                <a:spcPct val="850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it-IT" sz="1600" b="1" cap="small" dirty="0">
                <a:solidFill>
                  <a:schemeClr val="tx2"/>
                </a:solidFill>
                <a:latin typeface="Palatino Linotype" panose="02040502050505030304" pitchFamily="18" charset="0"/>
                <a:ea typeface="Verdana" pitchFamily="34" charset="0"/>
                <a:cs typeface="Times New Roman" panose="02020603050405020304" pitchFamily="18" charset="0"/>
              </a:rPr>
              <a:t>Roma, 10 Dicembre 2025</a:t>
            </a:r>
            <a:endParaRPr lang="it-IT" sz="1100" b="1" i="0" cap="small" dirty="0">
              <a:solidFill>
                <a:schemeClr val="tx2"/>
              </a:solidFill>
              <a:latin typeface="Palatino Linotype" panose="02040502050505030304" pitchFamily="18" charset="0"/>
              <a:ea typeface="Verdana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angle 9">
            <a:extLst>
              <a:ext uri="{FF2B5EF4-FFF2-40B4-BE49-F238E27FC236}">
                <a16:creationId xmlns:a16="http://schemas.microsoft.com/office/drawing/2014/main" id="{57249E99-D776-4114-93D3-15A0D784264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57559" y="2139702"/>
            <a:ext cx="6407150" cy="94179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square">
            <a:spAutoFit/>
          </a:bodyPr>
          <a:lstStyle>
            <a:defPPr>
              <a:defRPr lang="it-IT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sz="1600" i="1" kern="1200">
                <a:solidFill>
                  <a:srgbClr val="000099"/>
                </a:solidFill>
                <a:latin typeface="Verdana" pitchFamily="34" charset="0"/>
                <a:ea typeface="+mn-ea"/>
                <a:cs typeface="Arial" charset="0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sz="1600" i="1" kern="1200">
                <a:solidFill>
                  <a:srgbClr val="000099"/>
                </a:solidFill>
                <a:latin typeface="Verdana" pitchFamily="34" charset="0"/>
                <a:ea typeface="+mn-ea"/>
                <a:cs typeface="Arial" charset="0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sz="1600" i="1" kern="1200">
                <a:solidFill>
                  <a:srgbClr val="000099"/>
                </a:solidFill>
                <a:latin typeface="Verdana" pitchFamily="34" charset="0"/>
                <a:ea typeface="+mn-ea"/>
                <a:cs typeface="Arial" charset="0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sz="1600" i="1" kern="1200">
                <a:solidFill>
                  <a:srgbClr val="000099"/>
                </a:solidFill>
                <a:latin typeface="Verdana" pitchFamily="34" charset="0"/>
                <a:ea typeface="+mn-ea"/>
                <a:cs typeface="Arial" charset="0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sz="1600" i="1" kern="1200">
                <a:solidFill>
                  <a:srgbClr val="000099"/>
                </a:solidFill>
                <a:latin typeface="Verdana" pitchFamily="34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sz="1600" i="1" kern="1200">
                <a:solidFill>
                  <a:srgbClr val="000099"/>
                </a:solidFill>
                <a:latin typeface="Verdana" pitchFamily="34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sz="1600" i="1" kern="1200">
                <a:solidFill>
                  <a:srgbClr val="000099"/>
                </a:solidFill>
                <a:latin typeface="Verdana" pitchFamily="34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sz="1600" i="1" kern="1200">
                <a:solidFill>
                  <a:srgbClr val="000099"/>
                </a:solidFill>
                <a:latin typeface="Verdana" pitchFamily="34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sz="1600" i="1" kern="1200">
                <a:solidFill>
                  <a:srgbClr val="000099"/>
                </a:solidFill>
                <a:latin typeface="Verdana" pitchFamily="34" charset="0"/>
                <a:ea typeface="+mn-ea"/>
                <a:cs typeface="Arial" charset="0"/>
              </a:defRPr>
            </a:lvl9pPr>
          </a:lstStyle>
          <a:p>
            <a:pPr algn="ctr">
              <a:spcAft>
                <a:spcPct val="30000"/>
              </a:spcAft>
              <a:tabLst>
                <a:tab pos="361950" algn="l"/>
                <a:tab pos="8610600" algn="r"/>
              </a:tabLst>
              <a:defRPr/>
            </a:pPr>
            <a:r>
              <a:rPr lang="it-IT" sz="24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anose="02040502050505030304" pitchFamily="18" charset="0"/>
              </a:rPr>
              <a:t>Attacchi agli Atm:</a:t>
            </a:r>
          </a:p>
          <a:p>
            <a:pPr algn="ctr">
              <a:spcAft>
                <a:spcPct val="30000"/>
              </a:spcAft>
              <a:tabLst>
                <a:tab pos="361950" algn="l"/>
                <a:tab pos="8610600" algn="r"/>
              </a:tabLst>
              <a:defRPr/>
            </a:pPr>
            <a:r>
              <a:rPr lang="it-IT" sz="2400" b="1" dirty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alatino Linotype" panose="02040502050505030304" pitchFamily="18" charset="0"/>
              </a:rPr>
              <a:t>Analisi e Gestione Operativa</a:t>
            </a:r>
            <a:endParaRPr lang="it-IT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alatino Linotype" panose="02040502050505030304" pitchFamily="18" charset="0"/>
            </a:endParaRPr>
          </a:p>
        </p:txBody>
      </p:sp>
      <p:sp>
        <p:nvSpPr>
          <p:cNvPr id="7" name="Rectangle 1037">
            <a:extLst>
              <a:ext uri="{FF2B5EF4-FFF2-40B4-BE49-F238E27FC236}">
                <a16:creationId xmlns:a16="http://schemas.microsoft.com/office/drawing/2014/main" id="{A68D8D36-EB0A-4CC4-88F0-5DD7D81621E1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724128" y="4227934"/>
            <a:ext cx="3240359" cy="9386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lIns="216000" tIns="360000" rIns="216000" bIns="360000">
            <a:spAutoFit/>
          </a:bodyPr>
          <a:lstStyle/>
          <a:p>
            <a:pPr algn="ctr" eaLnBrk="0" hangingPunct="0">
              <a:lnSpc>
                <a:spcPct val="850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it-IT" sz="1600" b="1" cap="small" dirty="0">
                <a:solidFill>
                  <a:schemeClr val="tx2"/>
                </a:solidFill>
                <a:latin typeface="Palatino Linotype" panose="02040502050505030304" pitchFamily="18" charset="0"/>
                <a:ea typeface="Verdana" pitchFamily="34" charset="0"/>
                <a:cs typeface="Times New Roman" panose="02020603050405020304" pitchFamily="18" charset="0"/>
              </a:rPr>
              <a:t>Col. Adolfo Angelosanto</a:t>
            </a:r>
            <a:endParaRPr lang="it-IT" sz="1100" b="1" i="0" cap="small" dirty="0">
              <a:solidFill>
                <a:schemeClr val="tx2"/>
              </a:solidFill>
              <a:latin typeface="Palatino Linotype" panose="02040502050505030304" pitchFamily="18" charset="0"/>
              <a:ea typeface="Verdana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62026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CasellaDiTesto 29"/>
          <p:cNvSpPr txBox="1"/>
          <p:nvPr/>
        </p:nvSpPr>
        <p:spPr>
          <a:xfrm>
            <a:off x="4480942" y="252880"/>
            <a:ext cx="46630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b="1" dirty="0">
                <a:solidFill>
                  <a:srgbClr val="FF0000"/>
                </a:solidFill>
                <a:latin typeface="Tw Cen MT" panose="020B0602020104020603" pitchFamily="34" charset="0"/>
              </a:rPr>
              <a:t>ATTACCHI AGLI ATM</a:t>
            </a:r>
            <a:endParaRPr lang="it-IT" spc="300" dirty="0">
              <a:solidFill>
                <a:srgbClr val="FF0000"/>
              </a:solidFill>
              <a:latin typeface="Tw Cen MT" pitchFamily="34" charset="0"/>
            </a:endParaRPr>
          </a:p>
        </p:txBody>
      </p:sp>
      <p:sp>
        <p:nvSpPr>
          <p:cNvPr id="10" name="Line 8"/>
          <p:cNvSpPr>
            <a:spLocks noChangeShapeType="1"/>
          </p:cNvSpPr>
          <p:nvPr/>
        </p:nvSpPr>
        <p:spPr bwMode="auto">
          <a:xfrm flipH="1" flipV="1">
            <a:off x="8388427" y="626669"/>
            <a:ext cx="18555" cy="2252066"/>
          </a:xfrm>
          <a:prstGeom prst="line">
            <a:avLst/>
          </a:prstGeom>
          <a:noFill/>
          <a:ln w="9525">
            <a:solidFill>
              <a:srgbClr val="EF2A03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it-IT" sz="1800">
              <a:solidFill>
                <a:srgbClr val="000000"/>
              </a:solidFill>
              <a:latin typeface="Arial" charset="0"/>
            </a:endParaRPr>
          </a:p>
        </p:txBody>
      </p:sp>
      <p:grpSp>
        <p:nvGrpSpPr>
          <p:cNvPr id="12" name="Gruppo 11"/>
          <p:cNvGrpSpPr/>
          <p:nvPr/>
        </p:nvGrpSpPr>
        <p:grpSpPr>
          <a:xfrm flipH="1">
            <a:off x="412827" y="1459107"/>
            <a:ext cx="7983450" cy="338554"/>
            <a:chOff x="649614" y="1274024"/>
            <a:chExt cx="8459982" cy="392492"/>
          </a:xfrm>
        </p:grpSpPr>
        <p:sp>
          <p:nvSpPr>
            <p:cNvPr id="13" name="Text Box 10"/>
            <p:cNvSpPr txBox="1">
              <a:spLocks noChangeArrowheads="1"/>
            </p:cNvSpPr>
            <p:nvPr/>
          </p:nvSpPr>
          <p:spPr bwMode="auto">
            <a:xfrm>
              <a:off x="2650220" y="1274024"/>
              <a:ext cx="6459376" cy="392492"/>
            </a:xfrm>
            <a:prstGeom prst="rect">
              <a:avLst/>
            </a:prstGeom>
            <a:solidFill>
              <a:schemeClr val="accent1">
                <a:lumMod val="40000"/>
                <a:lumOff val="60000"/>
                <a:alpha val="64999"/>
              </a:schemeClr>
            </a:solidFill>
            <a:ln w="12700">
              <a:noFill/>
              <a:miter lim="800000"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07763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>
              <a:lvl1pPr>
                <a:spcBef>
                  <a:spcPct val="0"/>
                </a:spcBef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571500">
                <a:spcBef>
                  <a:spcPct val="0"/>
                </a:spcBef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>
                <a:spcBef>
                  <a:spcPct val="0"/>
                </a:spcBef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714500">
                <a:spcBef>
                  <a:spcPct val="0"/>
                </a:spcBef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286000">
                <a:spcBef>
                  <a:spcPct val="0"/>
                </a:spcBef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743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3200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657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4114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it-IT" altLang="it-IT" sz="1600" dirty="0">
                  <a:solidFill>
                    <a:schemeClr val="tx2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entury Gothic" panose="020B0502020202020204" pitchFamily="34" charset="0"/>
                </a:rPr>
                <a:t>      </a:t>
              </a:r>
              <a:r>
                <a:rPr lang="it-IT" altLang="it-IT" sz="1600" dirty="0">
                  <a:solidFill>
                    <a:srgbClr val="0000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entury Gothic" panose="020B0502020202020204" pitchFamily="34" charset="0"/>
                </a:rPr>
                <a:t>A</a:t>
              </a:r>
              <a:r>
                <a:rPr lang="it-IT" sz="1600" dirty="0">
                  <a:solidFill>
                    <a:srgbClr val="000099"/>
                  </a:solidFill>
                  <a:latin typeface="Century Gothic" panose="020B0502020202020204" pitchFamily="34" charset="0"/>
                </a:rPr>
                <a:t>ttacchi violenti</a:t>
              </a:r>
            </a:p>
          </p:txBody>
        </p:sp>
        <p:sp>
          <p:nvSpPr>
            <p:cNvPr id="14" name="Line 13"/>
            <p:cNvSpPr>
              <a:spLocks noChangeShapeType="1"/>
            </p:cNvSpPr>
            <p:nvPr/>
          </p:nvSpPr>
          <p:spPr bwMode="auto">
            <a:xfrm>
              <a:off x="649614" y="1461685"/>
              <a:ext cx="1992290" cy="2416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oval" w="sm" len="sm"/>
              <a:tailEnd type="oval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it-IT" sz="1600" dirty="0">
                <a:latin typeface="Century Gothic" panose="020B0502020202020204" pitchFamily="34" charset="0"/>
              </a:endParaRPr>
            </a:p>
          </p:txBody>
        </p:sp>
      </p:grpSp>
      <p:sp>
        <p:nvSpPr>
          <p:cNvPr id="19" name="Text Box 10"/>
          <p:cNvSpPr txBox="1">
            <a:spLocks noChangeArrowheads="1"/>
          </p:cNvSpPr>
          <p:nvPr/>
        </p:nvSpPr>
        <p:spPr bwMode="auto">
          <a:xfrm flipH="1">
            <a:off x="375025" y="2746487"/>
            <a:ext cx="6111880" cy="338554"/>
          </a:xfrm>
          <a:prstGeom prst="rect">
            <a:avLst/>
          </a:prstGeom>
          <a:solidFill>
            <a:schemeClr val="accent1">
              <a:lumMod val="40000"/>
              <a:lumOff val="60000"/>
              <a:alpha val="64999"/>
            </a:schemeClr>
          </a:solidFill>
          <a:ln w="12700">
            <a:noFill/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defPPr>
              <a:defRPr lang="it-IT"/>
            </a:defPPr>
            <a:lvl1pPr>
              <a:spcBef>
                <a:spcPct val="0"/>
              </a:spcBef>
              <a:defRPr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defRPr>
            </a:lvl1pPr>
            <a:lvl2pPr marL="571500">
              <a:spcBef>
                <a:spcPct val="0"/>
              </a:spcBef>
              <a:defRPr sz="2400">
                <a:latin typeface="Times New Roman" pitchFamily="18" charset="0"/>
              </a:defRPr>
            </a:lvl2pPr>
            <a:lvl3pPr marL="1143000">
              <a:spcBef>
                <a:spcPct val="0"/>
              </a:spcBef>
              <a:defRPr sz="2400">
                <a:latin typeface="Times New Roman" pitchFamily="18" charset="0"/>
              </a:defRPr>
            </a:lvl3pPr>
            <a:lvl4pPr marL="1714500">
              <a:spcBef>
                <a:spcPct val="0"/>
              </a:spcBef>
              <a:defRPr sz="2400">
                <a:latin typeface="Times New Roman" pitchFamily="18" charset="0"/>
              </a:defRPr>
            </a:lvl4pPr>
            <a:lvl5pPr marL="2286000">
              <a:spcBef>
                <a:spcPct val="0"/>
              </a:spcBef>
              <a:defRPr sz="2400">
                <a:latin typeface="Times New Roman" pitchFamily="18" charset="0"/>
              </a:defRPr>
            </a:lvl5pPr>
            <a:lvl6pPr marL="27432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6pPr>
            <a:lvl7pPr marL="32004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7pPr>
            <a:lvl8pPr marL="36576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8pPr>
            <a:lvl9pPr marL="41148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9pPr>
          </a:lstStyle>
          <a:p>
            <a:r>
              <a:rPr lang="it-IT" altLang="it-IT" sz="1600" dirty="0">
                <a:latin typeface="Century Gothic" panose="020B0502020202020204" pitchFamily="34" charset="0"/>
              </a:rPr>
              <a:t>      </a:t>
            </a:r>
            <a:r>
              <a:rPr lang="it-IT" altLang="it-IT" sz="1600" dirty="0">
                <a:effectLst/>
                <a:latin typeface="Century Gothic" panose="020B0502020202020204" pitchFamily="34" charset="0"/>
              </a:rPr>
              <a:t>Azioni ideologiche</a:t>
            </a:r>
          </a:p>
        </p:txBody>
      </p:sp>
      <p:cxnSp>
        <p:nvCxnSpPr>
          <p:cNvPr id="24" name="Connettore 1 23"/>
          <p:cNvCxnSpPr/>
          <p:nvPr/>
        </p:nvCxnSpPr>
        <p:spPr>
          <a:xfrm flipV="1">
            <a:off x="4572000" y="622212"/>
            <a:ext cx="4572000" cy="5322"/>
          </a:xfrm>
          <a:prstGeom prst="line">
            <a:avLst/>
          </a:prstGeom>
          <a:ln w="254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Line 13">
            <a:extLst>
              <a:ext uri="{FF2B5EF4-FFF2-40B4-BE49-F238E27FC236}">
                <a16:creationId xmlns:a16="http://schemas.microsoft.com/office/drawing/2014/main" id="{91C1659A-803F-4D53-A85E-7504D4B63E1B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6486904" y="2915764"/>
            <a:ext cx="1909374" cy="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 type="oval" w="sm" len="sm"/>
            <a:tailEnd type="oval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 sz="1600" dirty="0">
              <a:latin typeface="Century Gothic" panose="020B0502020202020204" pitchFamily="34" charset="0"/>
            </a:endParaRPr>
          </a:p>
        </p:txBody>
      </p:sp>
      <p:sp>
        <p:nvSpPr>
          <p:cNvPr id="2" name="Text Box 10">
            <a:extLst>
              <a:ext uri="{FF2B5EF4-FFF2-40B4-BE49-F238E27FC236}">
                <a16:creationId xmlns:a16="http://schemas.microsoft.com/office/drawing/2014/main" id="{572843FF-321B-2DDE-38B4-C2DB2A6EC0B2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412827" y="2101441"/>
            <a:ext cx="6095535" cy="338554"/>
          </a:xfrm>
          <a:prstGeom prst="rect">
            <a:avLst/>
          </a:prstGeom>
          <a:solidFill>
            <a:schemeClr val="accent1">
              <a:lumMod val="40000"/>
              <a:lumOff val="60000"/>
              <a:alpha val="64999"/>
            </a:schemeClr>
          </a:solidFill>
          <a:ln w="12700">
            <a:noFill/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defPPr>
              <a:defRPr lang="it-IT"/>
            </a:defPPr>
            <a:lvl1pPr>
              <a:spcBef>
                <a:spcPct val="0"/>
              </a:spcBef>
              <a:defRPr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defRPr>
            </a:lvl1pPr>
            <a:lvl2pPr marL="571500">
              <a:spcBef>
                <a:spcPct val="0"/>
              </a:spcBef>
              <a:defRPr sz="2400">
                <a:latin typeface="Times New Roman" pitchFamily="18" charset="0"/>
              </a:defRPr>
            </a:lvl2pPr>
            <a:lvl3pPr marL="1143000">
              <a:spcBef>
                <a:spcPct val="0"/>
              </a:spcBef>
              <a:defRPr sz="2400">
                <a:latin typeface="Times New Roman" pitchFamily="18" charset="0"/>
              </a:defRPr>
            </a:lvl3pPr>
            <a:lvl4pPr marL="1714500">
              <a:spcBef>
                <a:spcPct val="0"/>
              </a:spcBef>
              <a:defRPr sz="2400">
                <a:latin typeface="Times New Roman" pitchFamily="18" charset="0"/>
              </a:defRPr>
            </a:lvl4pPr>
            <a:lvl5pPr marL="2286000">
              <a:spcBef>
                <a:spcPct val="0"/>
              </a:spcBef>
              <a:defRPr sz="2400">
                <a:latin typeface="Times New Roman" pitchFamily="18" charset="0"/>
              </a:defRPr>
            </a:lvl5pPr>
            <a:lvl6pPr marL="27432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6pPr>
            <a:lvl7pPr marL="32004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7pPr>
            <a:lvl8pPr marL="36576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8pPr>
            <a:lvl9pPr marL="41148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9pPr>
          </a:lstStyle>
          <a:p>
            <a:r>
              <a:rPr lang="it-IT" altLang="it-IT" sz="1600" dirty="0">
                <a:latin typeface="Century Gothic" panose="020B0502020202020204" pitchFamily="34" charset="0"/>
              </a:rPr>
              <a:t>      </a:t>
            </a:r>
            <a:r>
              <a:rPr lang="it-IT" altLang="it-IT" sz="1600" dirty="0">
                <a:effectLst/>
                <a:latin typeface="Century Gothic" panose="020B0502020202020204" pitchFamily="34" charset="0"/>
              </a:rPr>
              <a:t>Attacchi informatici</a:t>
            </a:r>
          </a:p>
        </p:txBody>
      </p:sp>
      <p:sp>
        <p:nvSpPr>
          <p:cNvPr id="3" name="Line 13">
            <a:extLst>
              <a:ext uri="{FF2B5EF4-FFF2-40B4-BE49-F238E27FC236}">
                <a16:creationId xmlns:a16="http://schemas.microsoft.com/office/drawing/2014/main" id="{CC5C954F-D9E8-9FA3-F125-7B7291335A20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6516208" y="2277260"/>
            <a:ext cx="1883467" cy="7402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 type="oval" w="sm" len="sm"/>
            <a:tailEnd type="oval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 sz="1600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3584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CasellaDiTesto 29"/>
          <p:cNvSpPr txBox="1"/>
          <p:nvPr/>
        </p:nvSpPr>
        <p:spPr>
          <a:xfrm>
            <a:off x="4480942" y="252880"/>
            <a:ext cx="46630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b="1" dirty="0">
                <a:solidFill>
                  <a:srgbClr val="FF0000"/>
                </a:solidFill>
                <a:latin typeface="Tw Cen MT" panose="020B0602020104020603" pitchFamily="34" charset="0"/>
              </a:rPr>
              <a:t>QUADRO GENERALE</a:t>
            </a:r>
            <a:endParaRPr lang="it-IT" spc="300" dirty="0">
              <a:solidFill>
                <a:srgbClr val="FF0000"/>
              </a:solidFill>
              <a:latin typeface="Tw Cen MT" pitchFamily="34" charset="0"/>
            </a:endParaRPr>
          </a:p>
        </p:txBody>
      </p:sp>
      <p:sp>
        <p:nvSpPr>
          <p:cNvPr id="10" name="Line 8"/>
          <p:cNvSpPr>
            <a:spLocks noChangeShapeType="1"/>
          </p:cNvSpPr>
          <p:nvPr/>
        </p:nvSpPr>
        <p:spPr bwMode="auto">
          <a:xfrm flipH="1" flipV="1">
            <a:off x="8388428" y="626669"/>
            <a:ext cx="7844" cy="3576139"/>
          </a:xfrm>
          <a:prstGeom prst="line">
            <a:avLst/>
          </a:prstGeom>
          <a:noFill/>
          <a:ln w="9525">
            <a:solidFill>
              <a:srgbClr val="EF2A03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it-IT" sz="1800">
              <a:solidFill>
                <a:srgbClr val="000000"/>
              </a:solidFill>
              <a:latin typeface="Arial" charset="0"/>
            </a:endParaRPr>
          </a:p>
        </p:txBody>
      </p:sp>
      <p:grpSp>
        <p:nvGrpSpPr>
          <p:cNvPr id="12" name="Gruppo 11"/>
          <p:cNvGrpSpPr/>
          <p:nvPr/>
        </p:nvGrpSpPr>
        <p:grpSpPr>
          <a:xfrm flipH="1">
            <a:off x="412827" y="1459107"/>
            <a:ext cx="7986307" cy="338554"/>
            <a:chOff x="646586" y="1274024"/>
            <a:chExt cx="8463010" cy="392492"/>
          </a:xfrm>
        </p:grpSpPr>
        <p:sp>
          <p:nvSpPr>
            <p:cNvPr id="13" name="Text Box 10"/>
            <p:cNvSpPr txBox="1">
              <a:spLocks noChangeArrowheads="1"/>
            </p:cNvSpPr>
            <p:nvPr/>
          </p:nvSpPr>
          <p:spPr bwMode="auto">
            <a:xfrm>
              <a:off x="2650220" y="1274024"/>
              <a:ext cx="6459376" cy="392492"/>
            </a:xfrm>
            <a:prstGeom prst="rect">
              <a:avLst/>
            </a:prstGeom>
            <a:solidFill>
              <a:schemeClr val="accent1">
                <a:lumMod val="40000"/>
                <a:lumOff val="60000"/>
                <a:alpha val="64999"/>
              </a:schemeClr>
            </a:solidFill>
            <a:ln w="12700">
              <a:noFill/>
              <a:miter lim="800000"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07763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>
              <a:lvl1pPr>
                <a:spcBef>
                  <a:spcPct val="0"/>
                </a:spcBef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571500">
                <a:spcBef>
                  <a:spcPct val="0"/>
                </a:spcBef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>
                <a:spcBef>
                  <a:spcPct val="0"/>
                </a:spcBef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714500">
                <a:spcBef>
                  <a:spcPct val="0"/>
                </a:spcBef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286000">
                <a:spcBef>
                  <a:spcPct val="0"/>
                </a:spcBef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743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3200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657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4114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it-IT" altLang="it-IT" sz="1600" dirty="0">
                  <a:solidFill>
                    <a:schemeClr val="tx2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entury Gothic" panose="020B0502020202020204" pitchFamily="34" charset="0"/>
                </a:rPr>
                <a:t>      </a:t>
              </a:r>
              <a:r>
                <a:rPr lang="it-IT" sz="1600" dirty="0">
                  <a:solidFill>
                    <a:srgbClr val="000099"/>
                  </a:solidFill>
                  <a:latin typeface="Century Gothic" panose="020B0502020202020204" pitchFamily="34" charset="0"/>
                </a:rPr>
                <a:t>Scenario attuale degli attacchi agli ATM</a:t>
              </a:r>
            </a:p>
          </p:txBody>
        </p:sp>
        <p:sp>
          <p:nvSpPr>
            <p:cNvPr id="14" name="Line 13"/>
            <p:cNvSpPr>
              <a:spLocks noChangeShapeType="1"/>
            </p:cNvSpPr>
            <p:nvPr/>
          </p:nvSpPr>
          <p:spPr bwMode="auto">
            <a:xfrm flipV="1">
              <a:off x="646586" y="1464101"/>
              <a:ext cx="1995317" cy="6169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oval" w="sm" len="sm"/>
              <a:tailEnd type="oval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it-IT" sz="1600" dirty="0">
                <a:latin typeface="Century Gothic" panose="020B0502020202020204" pitchFamily="34" charset="0"/>
              </a:endParaRPr>
            </a:p>
          </p:txBody>
        </p:sp>
      </p:grpSp>
      <p:sp>
        <p:nvSpPr>
          <p:cNvPr id="19" name="Text Box 10"/>
          <p:cNvSpPr txBox="1">
            <a:spLocks noChangeArrowheads="1"/>
          </p:cNvSpPr>
          <p:nvPr/>
        </p:nvSpPr>
        <p:spPr bwMode="auto">
          <a:xfrm flipH="1">
            <a:off x="375025" y="2746487"/>
            <a:ext cx="6111880" cy="338554"/>
          </a:xfrm>
          <a:prstGeom prst="rect">
            <a:avLst/>
          </a:prstGeom>
          <a:solidFill>
            <a:schemeClr val="accent1">
              <a:lumMod val="40000"/>
              <a:lumOff val="60000"/>
              <a:alpha val="64999"/>
            </a:schemeClr>
          </a:solidFill>
          <a:ln w="12700">
            <a:noFill/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defPPr>
              <a:defRPr lang="it-IT"/>
            </a:defPPr>
            <a:lvl1pPr>
              <a:spcBef>
                <a:spcPct val="0"/>
              </a:spcBef>
              <a:defRPr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defRPr>
            </a:lvl1pPr>
            <a:lvl2pPr marL="571500">
              <a:spcBef>
                <a:spcPct val="0"/>
              </a:spcBef>
              <a:defRPr sz="2400">
                <a:latin typeface="Times New Roman" pitchFamily="18" charset="0"/>
              </a:defRPr>
            </a:lvl2pPr>
            <a:lvl3pPr marL="1143000">
              <a:spcBef>
                <a:spcPct val="0"/>
              </a:spcBef>
              <a:defRPr sz="2400">
                <a:latin typeface="Times New Roman" pitchFamily="18" charset="0"/>
              </a:defRPr>
            </a:lvl3pPr>
            <a:lvl4pPr marL="1714500">
              <a:spcBef>
                <a:spcPct val="0"/>
              </a:spcBef>
              <a:defRPr sz="2400">
                <a:latin typeface="Times New Roman" pitchFamily="18" charset="0"/>
              </a:defRPr>
            </a:lvl4pPr>
            <a:lvl5pPr marL="2286000">
              <a:spcBef>
                <a:spcPct val="0"/>
              </a:spcBef>
              <a:defRPr sz="2400">
                <a:latin typeface="Times New Roman" pitchFamily="18" charset="0"/>
              </a:defRPr>
            </a:lvl5pPr>
            <a:lvl6pPr marL="27432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6pPr>
            <a:lvl7pPr marL="32004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7pPr>
            <a:lvl8pPr marL="36576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8pPr>
            <a:lvl9pPr marL="41148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9pPr>
          </a:lstStyle>
          <a:p>
            <a:r>
              <a:rPr lang="it-IT" altLang="it-IT" sz="1600" dirty="0">
                <a:latin typeface="Century Gothic" panose="020B0502020202020204" pitchFamily="34" charset="0"/>
              </a:rPr>
              <a:t>      </a:t>
            </a:r>
            <a:r>
              <a:rPr lang="it-IT" altLang="it-IT" sz="1600" dirty="0">
                <a:effectLst/>
                <a:latin typeface="Century Gothic" panose="020B0502020202020204" pitchFamily="34" charset="0"/>
              </a:rPr>
              <a:t>Attacchi malware: </a:t>
            </a:r>
            <a:r>
              <a:rPr lang="it-IT" altLang="it-IT" sz="1600" dirty="0" err="1">
                <a:effectLst/>
                <a:latin typeface="Century Gothic" panose="020B0502020202020204" pitchFamily="34" charset="0"/>
              </a:rPr>
              <a:t>jackpotting</a:t>
            </a:r>
            <a:r>
              <a:rPr lang="it-IT" altLang="it-IT" sz="1600" dirty="0">
                <a:effectLst/>
                <a:latin typeface="Century Gothic" panose="020B0502020202020204" pitchFamily="34" charset="0"/>
              </a:rPr>
              <a:t> e compromissioni digitali</a:t>
            </a:r>
          </a:p>
        </p:txBody>
      </p:sp>
      <p:cxnSp>
        <p:nvCxnSpPr>
          <p:cNvPr id="24" name="Connettore 1 23"/>
          <p:cNvCxnSpPr/>
          <p:nvPr/>
        </p:nvCxnSpPr>
        <p:spPr>
          <a:xfrm flipV="1">
            <a:off x="4572000" y="622212"/>
            <a:ext cx="4572000" cy="5322"/>
          </a:xfrm>
          <a:prstGeom prst="line">
            <a:avLst/>
          </a:prstGeom>
          <a:ln w="254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 Box 10"/>
          <p:cNvSpPr txBox="1">
            <a:spLocks noChangeArrowheads="1"/>
          </p:cNvSpPr>
          <p:nvPr/>
        </p:nvSpPr>
        <p:spPr bwMode="auto">
          <a:xfrm flipH="1">
            <a:off x="389678" y="3395052"/>
            <a:ext cx="6111876" cy="338554"/>
          </a:xfrm>
          <a:prstGeom prst="rect">
            <a:avLst/>
          </a:prstGeom>
          <a:solidFill>
            <a:schemeClr val="accent1">
              <a:lumMod val="40000"/>
              <a:lumOff val="60000"/>
              <a:alpha val="64999"/>
            </a:schemeClr>
          </a:solidFill>
          <a:ln w="12700">
            <a:noFill/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defPPr>
              <a:defRPr lang="it-IT"/>
            </a:defPPr>
            <a:lvl1pPr>
              <a:spcBef>
                <a:spcPct val="0"/>
              </a:spcBef>
              <a:defRPr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defRPr>
            </a:lvl1pPr>
            <a:lvl2pPr marL="571500">
              <a:spcBef>
                <a:spcPct val="0"/>
              </a:spcBef>
              <a:defRPr sz="2400">
                <a:latin typeface="Times New Roman" pitchFamily="18" charset="0"/>
              </a:defRPr>
            </a:lvl2pPr>
            <a:lvl3pPr marL="1143000">
              <a:spcBef>
                <a:spcPct val="0"/>
              </a:spcBef>
              <a:defRPr sz="2400">
                <a:latin typeface="Times New Roman" pitchFamily="18" charset="0"/>
              </a:defRPr>
            </a:lvl3pPr>
            <a:lvl4pPr marL="1714500">
              <a:spcBef>
                <a:spcPct val="0"/>
              </a:spcBef>
              <a:defRPr sz="2400">
                <a:latin typeface="Times New Roman" pitchFamily="18" charset="0"/>
              </a:defRPr>
            </a:lvl4pPr>
            <a:lvl5pPr marL="2286000">
              <a:spcBef>
                <a:spcPct val="0"/>
              </a:spcBef>
              <a:defRPr sz="2400">
                <a:latin typeface="Times New Roman" pitchFamily="18" charset="0"/>
              </a:defRPr>
            </a:lvl5pPr>
            <a:lvl6pPr marL="27432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6pPr>
            <a:lvl7pPr marL="32004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7pPr>
            <a:lvl8pPr marL="36576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8pPr>
            <a:lvl9pPr marL="41148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9pPr>
          </a:lstStyle>
          <a:p>
            <a:r>
              <a:rPr lang="it-IT" altLang="it-IT" sz="1600" dirty="0">
                <a:latin typeface="Century Gothic" panose="020B0502020202020204" pitchFamily="34" charset="0"/>
              </a:rPr>
              <a:t>      Implicazioni e rischi</a:t>
            </a:r>
            <a:endParaRPr lang="it-IT" altLang="it-IT" sz="1600" dirty="0">
              <a:effectLst/>
              <a:latin typeface="Century Gothic" panose="020B0502020202020204" pitchFamily="34" charset="0"/>
            </a:endParaRPr>
          </a:p>
        </p:txBody>
      </p:sp>
      <p:sp>
        <p:nvSpPr>
          <p:cNvPr id="21" name="Line 13">
            <a:extLst>
              <a:ext uri="{FF2B5EF4-FFF2-40B4-BE49-F238E27FC236}">
                <a16:creationId xmlns:a16="http://schemas.microsoft.com/office/drawing/2014/main" id="{91C1659A-803F-4D53-A85E-7504D4B63E1B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6486904" y="2915764"/>
            <a:ext cx="1909374" cy="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 type="oval" w="sm" len="sm"/>
            <a:tailEnd type="oval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 sz="1600" dirty="0">
              <a:latin typeface="Century Gothic" panose="020B0502020202020204" pitchFamily="34" charset="0"/>
            </a:endParaRPr>
          </a:p>
        </p:txBody>
      </p:sp>
      <p:sp>
        <p:nvSpPr>
          <p:cNvPr id="22" name="Line 13">
            <a:extLst>
              <a:ext uri="{FF2B5EF4-FFF2-40B4-BE49-F238E27FC236}">
                <a16:creationId xmlns:a16="http://schemas.microsoft.com/office/drawing/2014/main" id="{8626B718-8053-4D45-8CC5-FB21F3C7B7BD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6501032" y="3554269"/>
            <a:ext cx="1887918" cy="10081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 type="oval" w="sm" len="sm"/>
            <a:tailEnd type="oval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 sz="1600" dirty="0">
              <a:latin typeface="Century Gothic" panose="020B0502020202020204" pitchFamily="34" charset="0"/>
            </a:endParaRPr>
          </a:p>
        </p:txBody>
      </p:sp>
      <p:grpSp>
        <p:nvGrpSpPr>
          <p:cNvPr id="16" name="Gruppo 15"/>
          <p:cNvGrpSpPr/>
          <p:nvPr/>
        </p:nvGrpSpPr>
        <p:grpSpPr>
          <a:xfrm flipH="1">
            <a:off x="360373" y="4043617"/>
            <a:ext cx="8028053" cy="338554"/>
            <a:chOff x="646588" y="1227503"/>
            <a:chExt cx="8478482" cy="392492"/>
          </a:xfrm>
        </p:grpSpPr>
        <p:sp>
          <p:nvSpPr>
            <p:cNvPr id="17" name="Text Box 10"/>
            <p:cNvSpPr txBox="1">
              <a:spLocks noChangeArrowheads="1"/>
            </p:cNvSpPr>
            <p:nvPr/>
          </p:nvSpPr>
          <p:spPr bwMode="auto">
            <a:xfrm>
              <a:off x="2639324" y="1227503"/>
              <a:ext cx="6485746" cy="392492"/>
            </a:xfrm>
            <a:prstGeom prst="rect">
              <a:avLst/>
            </a:prstGeom>
            <a:solidFill>
              <a:schemeClr val="accent1">
                <a:lumMod val="40000"/>
                <a:lumOff val="60000"/>
                <a:alpha val="64999"/>
              </a:schemeClr>
            </a:solidFill>
            <a:ln w="12700">
              <a:noFill/>
              <a:miter lim="800000"/>
              <a:headEnd type="none" w="sm" len="sm"/>
              <a:tailEnd type="none" w="sm" len="sm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107763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>
              <a:lvl1pPr>
                <a:spcBef>
                  <a:spcPct val="0"/>
                </a:spcBef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571500">
                <a:spcBef>
                  <a:spcPct val="0"/>
                </a:spcBef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>
                <a:spcBef>
                  <a:spcPct val="0"/>
                </a:spcBef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714500">
                <a:spcBef>
                  <a:spcPct val="0"/>
                </a:spcBef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286000">
                <a:spcBef>
                  <a:spcPct val="0"/>
                </a:spcBef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7432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32004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657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41148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r>
                <a:rPr lang="it-IT" altLang="it-IT" sz="1600" dirty="0">
                  <a:solidFill>
                    <a:schemeClr val="tx2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entury Gothic" panose="020B0502020202020204" pitchFamily="34" charset="0"/>
                </a:rPr>
                <a:t>      </a:t>
              </a:r>
              <a:r>
                <a:rPr lang="it-IT" altLang="it-IT" sz="1600" dirty="0">
                  <a:solidFill>
                    <a:srgbClr val="000099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Century Gothic" panose="020B0502020202020204" pitchFamily="34" charset="0"/>
                </a:rPr>
                <a:t>Strategie di mitigazione</a:t>
              </a:r>
              <a:endParaRPr lang="it-IT" sz="1600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anose="020B0502020202020204" pitchFamily="34" charset="0"/>
              </a:endParaRPr>
            </a:p>
          </p:txBody>
        </p:sp>
        <p:sp>
          <p:nvSpPr>
            <p:cNvPr id="23" name="Line 13"/>
            <p:cNvSpPr>
              <a:spLocks noChangeShapeType="1"/>
            </p:cNvSpPr>
            <p:nvPr/>
          </p:nvSpPr>
          <p:spPr bwMode="auto">
            <a:xfrm flipV="1">
              <a:off x="646588" y="1400374"/>
              <a:ext cx="1993843" cy="11688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 type="oval" w="sm" len="sm"/>
              <a:tailEnd type="oval" w="sm" len="sm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it-IT" sz="1600" dirty="0">
                <a:latin typeface="Century Gothic" panose="020B0502020202020204" pitchFamily="34" charset="0"/>
              </a:endParaRPr>
            </a:p>
          </p:txBody>
        </p:sp>
      </p:grpSp>
      <p:sp>
        <p:nvSpPr>
          <p:cNvPr id="2" name="Text Box 10">
            <a:extLst>
              <a:ext uri="{FF2B5EF4-FFF2-40B4-BE49-F238E27FC236}">
                <a16:creationId xmlns:a16="http://schemas.microsoft.com/office/drawing/2014/main" id="{572843FF-321B-2DDE-38B4-C2DB2A6EC0B2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412827" y="2101441"/>
            <a:ext cx="6095535" cy="338554"/>
          </a:xfrm>
          <a:prstGeom prst="rect">
            <a:avLst/>
          </a:prstGeom>
          <a:solidFill>
            <a:schemeClr val="accent1">
              <a:lumMod val="40000"/>
              <a:lumOff val="60000"/>
              <a:alpha val="64999"/>
            </a:schemeClr>
          </a:solidFill>
          <a:ln w="12700">
            <a:noFill/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defPPr>
              <a:defRPr lang="it-IT"/>
            </a:defPPr>
            <a:lvl1pPr>
              <a:spcBef>
                <a:spcPct val="0"/>
              </a:spcBef>
              <a:defRPr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defRPr>
            </a:lvl1pPr>
            <a:lvl2pPr marL="571500">
              <a:spcBef>
                <a:spcPct val="0"/>
              </a:spcBef>
              <a:defRPr sz="2400">
                <a:latin typeface="Times New Roman" pitchFamily="18" charset="0"/>
              </a:defRPr>
            </a:lvl2pPr>
            <a:lvl3pPr marL="1143000">
              <a:spcBef>
                <a:spcPct val="0"/>
              </a:spcBef>
              <a:defRPr sz="2400">
                <a:latin typeface="Times New Roman" pitchFamily="18" charset="0"/>
              </a:defRPr>
            </a:lvl3pPr>
            <a:lvl4pPr marL="1714500">
              <a:spcBef>
                <a:spcPct val="0"/>
              </a:spcBef>
              <a:defRPr sz="2400">
                <a:latin typeface="Times New Roman" pitchFamily="18" charset="0"/>
              </a:defRPr>
            </a:lvl4pPr>
            <a:lvl5pPr marL="2286000">
              <a:spcBef>
                <a:spcPct val="0"/>
              </a:spcBef>
              <a:defRPr sz="2400">
                <a:latin typeface="Times New Roman" pitchFamily="18" charset="0"/>
              </a:defRPr>
            </a:lvl5pPr>
            <a:lvl6pPr marL="27432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6pPr>
            <a:lvl7pPr marL="32004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7pPr>
            <a:lvl8pPr marL="36576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8pPr>
            <a:lvl9pPr marL="41148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9pPr>
          </a:lstStyle>
          <a:p>
            <a:r>
              <a:rPr lang="it-IT" altLang="it-IT" sz="1600" dirty="0">
                <a:latin typeface="Century Gothic" panose="020B0502020202020204" pitchFamily="34" charset="0"/>
              </a:rPr>
              <a:t>      </a:t>
            </a:r>
            <a:r>
              <a:rPr lang="it-IT" altLang="it-IT" sz="1600" dirty="0">
                <a:effectLst/>
                <a:latin typeface="Century Gothic" panose="020B0502020202020204" pitchFamily="34" charset="0"/>
              </a:rPr>
              <a:t>Attacchi esplosivi: quadro operativo</a:t>
            </a:r>
          </a:p>
        </p:txBody>
      </p:sp>
      <p:sp>
        <p:nvSpPr>
          <p:cNvPr id="3" name="Line 13">
            <a:extLst>
              <a:ext uri="{FF2B5EF4-FFF2-40B4-BE49-F238E27FC236}">
                <a16:creationId xmlns:a16="http://schemas.microsoft.com/office/drawing/2014/main" id="{CC5C954F-D9E8-9FA3-F125-7B7291335A20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6516208" y="2277260"/>
            <a:ext cx="1883467" cy="7402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 type="oval" w="sm" len="sm"/>
            <a:tailEnd type="oval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 sz="1600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8250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CasellaDiTesto 29"/>
          <p:cNvSpPr txBox="1"/>
          <p:nvPr/>
        </p:nvSpPr>
        <p:spPr>
          <a:xfrm>
            <a:off x="3347863" y="215199"/>
            <a:ext cx="56091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spc="300" dirty="0">
                <a:solidFill>
                  <a:srgbClr val="FF0000"/>
                </a:solidFill>
                <a:latin typeface="Tw Cen MT" pitchFamily="34" charset="0"/>
              </a:rPr>
              <a:t>ATTACCHI ESPLOSIVI AGLI ATM</a:t>
            </a:r>
          </a:p>
        </p:txBody>
      </p:sp>
      <p:sp>
        <p:nvSpPr>
          <p:cNvPr id="10" name="Line 8"/>
          <p:cNvSpPr>
            <a:spLocks noChangeShapeType="1"/>
          </p:cNvSpPr>
          <p:nvPr/>
        </p:nvSpPr>
        <p:spPr bwMode="auto">
          <a:xfrm flipH="1" flipV="1">
            <a:off x="8962971" y="646332"/>
            <a:ext cx="16838" cy="3941635"/>
          </a:xfrm>
          <a:prstGeom prst="line">
            <a:avLst/>
          </a:prstGeom>
          <a:noFill/>
          <a:ln w="9525">
            <a:solidFill>
              <a:srgbClr val="EF2A03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it-IT" sz="1800">
              <a:solidFill>
                <a:srgbClr val="000000"/>
              </a:solidFill>
              <a:latin typeface="Arial" charset="0"/>
            </a:endParaRPr>
          </a:p>
        </p:txBody>
      </p:sp>
      <p:cxnSp>
        <p:nvCxnSpPr>
          <p:cNvPr id="24" name="Connettore 1 23"/>
          <p:cNvCxnSpPr/>
          <p:nvPr/>
        </p:nvCxnSpPr>
        <p:spPr>
          <a:xfrm flipV="1">
            <a:off x="2912409" y="622407"/>
            <a:ext cx="6231591" cy="42102"/>
          </a:xfrm>
          <a:prstGeom prst="line">
            <a:avLst/>
          </a:prstGeom>
          <a:ln w="254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Line 13">
            <a:extLst>
              <a:ext uri="{FF2B5EF4-FFF2-40B4-BE49-F238E27FC236}">
                <a16:creationId xmlns:a16="http://schemas.microsoft.com/office/drawing/2014/main" id="{E7319410-FA5E-4D31-971C-22C6DA1D04D9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704690" y="2138810"/>
            <a:ext cx="252326" cy="892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 type="oval" w="sm" len="sm"/>
            <a:tailEnd type="oval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 sz="1600" dirty="0">
              <a:latin typeface="Century Gothic" panose="020B0502020202020204" pitchFamily="34" charset="0"/>
            </a:endParaRPr>
          </a:p>
        </p:txBody>
      </p:sp>
      <p:pic>
        <p:nvPicPr>
          <p:cNvPr id="15" name="Immagine 14">
            <a:extLst>
              <a:ext uri="{FF2B5EF4-FFF2-40B4-BE49-F238E27FC236}">
                <a16:creationId xmlns:a16="http://schemas.microsoft.com/office/drawing/2014/main" id="{9223EFB1-6021-C634-DCB4-002B7E3786D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711" y="1994739"/>
            <a:ext cx="4275397" cy="2409769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6" name="Text Box 10"/>
          <p:cNvSpPr txBox="1">
            <a:spLocks noChangeArrowheads="1"/>
          </p:cNvSpPr>
          <p:nvPr/>
        </p:nvSpPr>
        <p:spPr bwMode="auto">
          <a:xfrm flipH="1">
            <a:off x="4465863" y="1074822"/>
            <a:ext cx="4222627" cy="523220"/>
          </a:xfrm>
          <a:prstGeom prst="rect">
            <a:avLst/>
          </a:prstGeom>
          <a:solidFill>
            <a:schemeClr val="accent1">
              <a:lumMod val="40000"/>
              <a:lumOff val="60000"/>
              <a:alpha val="64999"/>
            </a:schemeClr>
          </a:solidFill>
          <a:ln w="12700">
            <a:noFill/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defPPr>
              <a:defRPr lang="it-IT"/>
            </a:defPPr>
            <a:lvl1pPr>
              <a:spcBef>
                <a:spcPct val="0"/>
              </a:spcBef>
              <a:defRPr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defRPr>
            </a:lvl1pPr>
            <a:lvl2pPr marL="571500">
              <a:spcBef>
                <a:spcPct val="0"/>
              </a:spcBef>
              <a:defRPr sz="2400">
                <a:latin typeface="Times New Roman" pitchFamily="18" charset="0"/>
              </a:defRPr>
            </a:lvl2pPr>
            <a:lvl3pPr marL="1143000">
              <a:spcBef>
                <a:spcPct val="0"/>
              </a:spcBef>
              <a:defRPr sz="2400">
                <a:latin typeface="Times New Roman" pitchFamily="18" charset="0"/>
              </a:defRPr>
            </a:lvl3pPr>
            <a:lvl4pPr marL="1714500">
              <a:spcBef>
                <a:spcPct val="0"/>
              </a:spcBef>
              <a:defRPr sz="2400">
                <a:latin typeface="Times New Roman" pitchFamily="18" charset="0"/>
              </a:defRPr>
            </a:lvl4pPr>
            <a:lvl5pPr marL="2286000">
              <a:spcBef>
                <a:spcPct val="0"/>
              </a:spcBef>
              <a:defRPr sz="2400">
                <a:latin typeface="Times New Roman" pitchFamily="18" charset="0"/>
              </a:defRPr>
            </a:lvl5pPr>
            <a:lvl6pPr marL="27432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6pPr>
            <a:lvl7pPr marL="32004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7pPr>
            <a:lvl8pPr marL="36576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8pPr>
            <a:lvl9pPr marL="41148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9pPr>
          </a:lstStyle>
          <a:p>
            <a:pPr algn="ctr"/>
            <a:r>
              <a:rPr lang="it-IT" altLang="it-IT" sz="1400" dirty="0">
                <a:effectLst/>
                <a:latin typeface="Century Gothic" panose="020B0502020202020204" pitchFamily="34" charset="0"/>
              </a:rPr>
              <a:t>Fenomeno predatorio organizzato, con schemi operativi ricorrenti</a:t>
            </a:r>
          </a:p>
        </p:txBody>
      </p:sp>
      <p:sp>
        <p:nvSpPr>
          <p:cNvPr id="17" name="Text Box 10"/>
          <p:cNvSpPr txBox="1">
            <a:spLocks noChangeArrowheads="1"/>
          </p:cNvSpPr>
          <p:nvPr/>
        </p:nvSpPr>
        <p:spPr bwMode="auto">
          <a:xfrm flipH="1">
            <a:off x="4874681" y="1874615"/>
            <a:ext cx="3821625" cy="523220"/>
          </a:xfrm>
          <a:prstGeom prst="rect">
            <a:avLst/>
          </a:prstGeom>
          <a:solidFill>
            <a:schemeClr val="accent1">
              <a:lumMod val="40000"/>
              <a:lumOff val="60000"/>
              <a:alpha val="64999"/>
            </a:schemeClr>
          </a:solidFill>
          <a:ln w="12700">
            <a:noFill/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defPPr>
              <a:defRPr lang="it-IT"/>
            </a:defPPr>
            <a:lvl1pPr>
              <a:spcBef>
                <a:spcPct val="0"/>
              </a:spcBef>
              <a:defRPr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defRPr>
            </a:lvl1pPr>
            <a:lvl2pPr marL="571500">
              <a:spcBef>
                <a:spcPct val="0"/>
              </a:spcBef>
              <a:defRPr sz="2400">
                <a:latin typeface="Times New Roman" pitchFamily="18" charset="0"/>
              </a:defRPr>
            </a:lvl2pPr>
            <a:lvl3pPr marL="1143000">
              <a:spcBef>
                <a:spcPct val="0"/>
              </a:spcBef>
              <a:defRPr sz="2400">
                <a:latin typeface="Times New Roman" pitchFamily="18" charset="0"/>
              </a:defRPr>
            </a:lvl3pPr>
            <a:lvl4pPr marL="1714500">
              <a:spcBef>
                <a:spcPct val="0"/>
              </a:spcBef>
              <a:defRPr sz="2400">
                <a:latin typeface="Times New Roman" pitchFamily="18" charset="0"/>
              </a:defRPr>
            </a:lvl4pPr>
            <a:lvl5pPr marL="2286000">
              <a:spcBef>
                <a:spcPct val="0"/>
              </a:spcBef>
              <a:defRPr sz="2400">
                <a:latin typeface="Times New Roman" pitchFamily="18" charset="0"/>
              </a:defRPr>
            </a:lvl5pPr>
            <a:lvl6pPr marL="27432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6pPr>
            <a:lvl7pPr marL="32004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7pPr>
            <a:lvl8pPr marL="36576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8pPr>
            <a:lvl9pPr marL="41148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9pPr>
          </a:lstStyle>
          <a:p>
            <a:pPr algn="ctr"/>
            <a:r>
              <a:rPr lang="it-IT" altLang="it-IT" sz="1400" dirty="0">
                <a:latin typeface="Century Gothic" panose="020B0502020202020204" pitchFamily="34" charset="0"/>
              </a:rPr>
              <a:t>Obiettivi: ATM periferici o poco sorvegliati, con vie di fuga rapide</a:t>
            </a:r>
            <a:endParaRPr lang="it-IT" altLang="it-IT" sz="1400" dirty="0">
              <a:effectLst/>
              <a:latin typeface="Century Gothic" panose="020B0502020202020204" pitchFamily="34" charset="0"/>
            </a:endParaRPr>
          </a:p>
        </p:txBody>
      </p:sp>
      <p:sp>
        <p:nvSpPr>
          <p:cNvPr id="18" name="Text Box 10"/>
          <p:cNvSpPr txBox="1">
            <a:spLocks noChangeArrowheads="1"/>
          </p:cNvSpPr>
          <p:nvPr/>
        </p:nvSpPr>
        <p:spPr bwMode="auto">
          <a:xfrm flipH="1">
            <a:off x="5172893" y="2676488"/>
            <a:ext cx="3515596" cy="523220"/>
          </a:xfrm>
          <a:prstGeom prst="rect">
            <a:avLst/>
          </a:prstGeom>
          <a:solidFill>
            <a:schemeClr val="accent1">
              <a:lumMod val="40000"/>
              <a:lumOff val="60000"/>
              <a:alpha val="64999"/>
            </a:schemeClr>
          </a:solidFill>
          <a:ln w="12700">
            <a:noFill/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defPPr>
              <a:defRPr lang="it-IT"/>
            </a:defPPr>
            <a:lvl1pPr>
              <a:spcBef>
                <a:spcPct val="0"/>
              </a:spcBef>
              <a:defRPr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defRPr>
            </a:lvl1pPr>
            <a:lvl2pPr marL="571500">
              <a:spcBef>
                <a:spcPct val="0"/>
              </a:spcBef>
              <a:defRPr sz="2400">
                <a:latin typeface="Times New Roman" pitchFamily="18" charset="0"/>
              </a:defRPr>
            </a:lvl2pPr>
            <a:lvl3pPr marL="1143000">
              <a:spcBef>
                <a:spcPct val="0"/>
              </a:spcBef>
              <a:defRPr sz="2400">
                <a:latin typeface="Times New Roman" pitchFamily="18" charset="0"/>
              </a:defRPr>
            </a:lvl3pPr>
            <a:lvl4pPr marL="1714500">
              <a:spcBef>
                <a:spcPct val="0"/>
              </a:spcBef>
              <a:defRPr sz="2400">
                <a:latin typeface="Times New Roman" pitchFamily="18" charset="0"/>
              </a:defRPr>
            </a:lvl4pPr>
            <a:lvl5pPr marL="2286000">
              <a:spcBef>
                <a:spcPct val="0"/>
              </a:spcBef>
              <a:defRPr sz="2400">
                <a:latin typeface="Times New Roman" pitchFamily="18" charset="0"/>
              </a:defRPr>
            </a:lvl5pPr>
            <a:lvl6pPr marL="27432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6pPr>
            <a:lvl7pPr marL="32004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7pPr>
            <a:lvl8pPr marL="36576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8pPr>
            <a:lvl9pPr marL="41148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9pPr>
          </a:lstStyle>
          <a:p>
            <a:pPr algn="ctr"/>
            <a:r>
              <a:rPr lang="it-IT" altLang="it-IT" sz="1400" dirty="0">
                <a:effectLst/>
                <a:latin typeface="Century Gothic" panose="020B0502020202020204" pitchFamily="34" charset="0"/>
              </a:rPr>
              <a:t>Attacchi quasi sempre in orari notturni per ridurre interferenze</a:t>
            </a:r>
          </a:p>
        </p:txBody>
      </p:sp>
      <p:sp>
        <p:nvSpPr>
          <p:cNvPr id="19" name="Text Box 10"/>
          <p:cNvSpPr txBox="1">
            <a:spLocks noChangeArrowheads="1"/>
          </p:cNvSpPr>
          <p:nvPr/>
        </p:nvSpPr>
        <p:spPr bwMode="auto">
          <a:xfrm flipH="1">
            <a:off x="5518985" y="3478361"/>
            <a:ext cx="3169504" cy="523220"/>
          </a:xfrm>
          <a:prstGeom prst="rect">
            <a:avLst/>
          </a:prstGeom>
          <a:solidFill>
            <a:schemeClr val="accent1">
              <a:lumMod val="40000"/>
              <a:lumOff val="60000"/>
              <a:alpha val="64999"/>
            </a:schemeClr>
          </a:solidFill>
          <a:ln w="12700">
            <a:noFill/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defPPr>
              <a:defRPr lang="it-IT"/>
            </a:defPPr>
            <a:lvl1pPr>
              <a:spcBef>
                <a:spcPct val="0"/>
              </a:spcBef>
              <a:defRPr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defRPr>
            </a:lvl1pPr>
            <a:lvl2pPr marL="571500">
              <a:spcBef>
                <a:spcPct val="0"/>
              </a:spcBef>
              <a:defRPr sz="2400">
                <a:latin typeface="Times New Roman" pitchFamily="18" charset="0"/>
              </a:defRPr>
            </a:lvl2pPr>
            <a:lvl3pPr marL="1143000">
              <a:spcBef>
                <a:spcPct val="0"/>
              </a:spcBef>
              <a:defRPr sz="2400">
                <a:latin typeface="Times New Roman" pitchFamily="18" charset="0"/>
              </a:defRPr>
            </a:lvl3pPr>
            <a:lvl4pPr marL="1714500">
              <a:spcBef>
                <a:spcPct val="0"/>
              </a:spcBef>
              <a:defRPr sz="2400">
                <a:latin typeface="Times New Roman" pitchFamily="18" charset="0"/>
              </a:defRPr>
            </a:lvl4pPr>
            <a:lvl5pPr marL="2286000">
              <a:spcBef>
                <a:spcPct val="0"/>
              </a:spcBef>
              <a:defRPr sz="2400">
                <a:latin typeface="Times New Roman" pitchFamily="18" charset="0"/>
              </a:defRPr>
            </a:lvl5pPr>
            <a:lvl6pPr marL="27432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6pPr>
            <a:lvl7pPr marL="32004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7pPr>
            <a:lvl8pPr marL="36576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8pPr>
            <a:lvl9pPr marL="41148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9pPr>
          </a:lstStyle>
          <a:p>
            <a:pPr algn="ctr"/>
            <a:r>
              <a:rPr lang="it-IT" altLang="it-IT" sz="1400" dirty="0">
                <a:effectLst/>
                <a:latin typeface="Century Gothic" panose="020B0502020202020204" pitchFamily="34" charset="0"/>
              </a:rPr>
              <a:t>Tecnica basata su dispositivi improvvisati ad alta reattività</a:t>
            </a:r>
          </a:p>
        </p:txBody>
      </p:sp>
      <p:sp>
        <p:nvSpPr>
          <p:cNvPr id="20" name="Text Box 10"/>
          <p:cNvSpPr txBox="1">
            <a:spLocks noChangeArrowheads="1"/>
          </p:cNvSpPr>
          <p:nvPr/>
        </p:nvSpPr>
        <p:spPr bwMode="auto">
          <a:xfrm flipH="1">
            <a:off x="5839038" y="4280234"/>
            <a:ext cx="2865653" cy="523220"/>
          </a:xfrm>
          <a:prstGeom prst="rect">
            <a:avLst/>
          </a:prstGeom>
          <a:solidFill>
            <a:schemeClr val="accent1">
              <a:lumMod val="40000"/>
              <a:lumOff val="60000"/>
              <a:alpha val="64999"/>
            </a:schemeClr>
          </a:solidFill>
          <a:ln w="12700">
            <a:noFill/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defPPr>
              <a:defRPr lang="it-IT"/>
            </a:defPPr>
            <a:lvl1pPr>
              <a:spcBef>
                <a:spcPct val="0"/>
              </a:spcBef>
              <a:defRPr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defRPr>
            </a:lvl1pPr>
            <a:lvl2pPr marL="571500">
              <a:spcBef>
                <a:spcPct val="0"/>
              </a:spcBef>
              <a:defRPr sz="2400">
                <a:latin typeface="Times New Roman" pitchFamily="18" charset="0"/>
              </a:defRPr>
            </a:lvl2pPr>
            <a:lvl3pPr marL="1143000">
              <a:spcBef>
                <a:spcPct val="0"/>
              </a:spcBef>
              <a:defRPr sz="2400">
                <a:latin typeface="Times New Roman" pitchFamily="18" charset="0"/>
              </a:defRPr>
            </a:lvl3pPr>
            <a:lvl4pPr marL="1714500">
              <a:spcBef>
                <a:spcPct val="0"/>
              </a:spcBef>
              <a:defRPr sz="2400">
                <a:latin typeface="Times New Roman" pitchFamily="18" charset="0"/>
              </a:defRPr>
            </a:lvl4pPr>
            <a:lvl5pPr marL="2286000">
              <a:spcBef>
                <a:spcPct val="0"/>
              </a:spcBef>
              <a:defRPr sz="2400">
                <a:latin typeface="Times New Roman" pitchFamily="18" charset="0"/>
              </a:defRPr>
            </a:lvl5pPr>
            <a:lvl6pPr marL="27432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6pPr>
            <a:lvl7pPr marL="32004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7pPr>
            <a:lvl8pPr marL="36576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8pPr>
            <a:lvl9pPr marL="41148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9pPr>
          </a:lstStyle>
          <a:p>
            <a:pPr algn="ctr"/>
            <a:r>
              <a:rPr lang="it-IT" altLang="it-IT" sz="1400" dirty="0">
                <a:effectLst/>
                <a:latin typeface="Century Gothic" panose="020B0502020202020204" pitchFamily="34" charset="0"/>
              </a:rPr>
              <a:t>Elevato rischio per il personale, utenti e struttura della filiale</a:t>
            </a:r>
          </a:p>
        </p:txBody>
      </p:sp>
      <p:sp>
        <p:nvSpPr>
          <p:cNvPr id="2" name="Line 13">
            <a:extLst>
              <a:ext uri="{FF2B5EF4-FFF2-40B4-BE49-F238E27FC236}">
                <a16:creationId xmlns:a16="http://schemas.microsoft.com/office/drawing/2014/main" id="{E9205961-1660-78DE-7216-102362CBD02C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8688489" y="1347614"/>
            <a:ext cx="268530" cy="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 type="oval" w="sm" len="sm"/>
            <a:tailEnd type="oval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 sz="1600" dirty="0">
              <a:latin typeface="Century Gothic" panose="020B0502020202020204" pitchFamily="34" charset="0"/>
            </a:endParaRPr>
          </a:p>
        </p:txBody>
      </p:sp>
      <p:sp>
        <p:nvSpPr>
          <p:cNvPr id="3" name="Line 13">
            <a:extLst>
              <a:ext uri="{FF2B5EF4-FFF2-40B4-BE49-F238E27FC236}">
                <a16:creationId xmlns:a16="http://schemas.microsoft.com/office/drawing/2014/main" id="{63607BFC-F30C-E282-3C2F-974689719276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8696306" y="2931790"/>
            <a:ext cx="268530" cy="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 type="oval" w="sm" len="sm"/>
            <a:tailEnd type="oval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 sz="1600" dirty="0">
              <a:latin typeface="Century Gothic" panose="020B0502020202020204" pitchFamily="34" charset="0"/>
            </a:endParaRPr>
          </a:p>
        </p:txBody>
      </p:sp>
      <p:sp>
        <p:nvSpPr>
          <p:cNvPr id="4" name="Line 13">
            <a:extLst>
              <a:ext uri="{FF2B5EF4-FFF2-40B4-BE49-F238E27FC236}">
                <a16:creationId xmlns:a16="http://schemas.microsoft.com/office/drawing/2014/main" id="{936AFE99-0340-B2EA-0758-0F1A6A5193EE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8704691" y="3723878"/>
            <a:ext cx="268530" cy="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 type="oval" w="sm" len="sm"/>
            <a:tailEnd type="oval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 sz="1600" dirty="0">
              <a:latin typeface="Century Gothic" panose="020B0502020202020204" pitchFamily="34" charset="0"/>
            </a:endParaRPr>
          </a:p>
        </p:txBody>
      </p:sp>
      <p:sp>
        <p:nvSpPr>
          <p:cNvPr id="5" name="Line 13">
            <a:extLst>
              <a:ext uri="{FF2B5EF4-FFF2-40B4-BE49-F238E27FC236}">
                <a16:creationId xmlns:a16="http://schemas.microsoft.com/office/drawing/2014/main" id="{B079EC90-00E0-C9C0-B51B-414DA921C59D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8704691" y="4587974"/>
            <a:ext cx="268530" cy="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 type="oval" w="sm" len="sm"/>
            <a:tailEnd type="oval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 sz="1600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510936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8DA58B8-456C-FE8F-4511-65E0C74B9CD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Line 8">
            <a:extLst>
              <a:ext uri="{FF2B5EF4-FFF2-40B4-BE49-F238E27FC236}">
                <a16:creationId xmlns:a16="http://schemas.microsoft.com/office/drawing/2014/main" id="{07C540F0-A207-7E75-B309-95887855ED5F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8382850" y="626670"/>
            <a:ext cx="5582" cy="2395840"/>
          </a:xfrm>
          <a:prstGeom prst="line">
            <a:avLst/>
          </a:prstGeom>
          <a:noFill/>
          <a:ln w="9525">
            <a:solidFill>
              <a:srgbClr val="EF2A03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it-IT" sz="1800">
              <a:solidFill>
                <a:srgbClr val="000000"/>
              </a:solidFill>
              <a:latin typeface="Arial" charset="0"/>
            </a:endParaRPr>
          </a:p>
        </p:txBody>
      </p:sp>
      <p:cxnSp>
        <p:nvCxnSpPr>
          <p:cNvPr id="24" name="Connettore 1 23">
            <a:extLst>
              <a:ext uri="{FF2B5EF4-FFF2-40B4-BE49-F238E27FC236}">
                <a16:creationId xmlns:a16="http://schemas.microsoft.com/office/drawing/2014/main" id="{75520E30-E9D1-75B6-6A71-845C687F9C75}"/>
              </a:ext>
            </a:extLst>
          </p:cNvPr>
          <p:cNvCxnSpPr/>
          <p:nvPr/>
        </p:nvCxnSpPr>
        <p:spPr>
          <a:xfrm>
            <a:off x="2807296" y="611952"/>
            <a:ext cx="6336704" cy="14720"/>
          </a:xfrm>
          <a:prstGeom prst="line">
            <a:avLst/>
          </a:prstGeom>
          <a:ln w="254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CasellaDiTesto 17">
            <a:extLst>
              <a:ext uri="{FF2B5EF4-FFF2-40B4-BE49-F238E27FC236}">
                <a16:creationId xmlns:a16="http://schemas.microsoft.com/office/drawing/2014/main" id="{4C994CB3-2AD5-271F-51A8-9A0B576805CC}"/>
              </a:ext>
            </a:extLst>
          </p:cNvPr>
          <p:cNvSpPr txBox="1"/>
          <p:nvPr/>
        </p:nvSpPr>
        <p:spPr>
          <a:xfrm>
            <a:off x="3940674" y="242620"/>
            <a:ext cx="48574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b="1" spc="300" dirty="0">
                <a:solidFill>
                  <a:srgbClr val="FF0000"/>
                </a:solidFill>
                <a:latin typeface="Tw Cen MT" pitchFamily="34" charset="0"/>
              </a:rPr>
              <a:t>EVOLUZIONE DELLE TECNICHE</a:t>
            </a:r>
          </a:p>
        </p:txBody>
      </p:sp>
      <p:sp>
        <p:nvSpPr>
          <p:cNvPr id="25" name="CasellaDiTesto 24">
            <a:extLst>
              <a:ext uri="{FF2B5EF4-FFF2-40B4-BE49-F238E27FC236}">
                <a16:creationId xmlns:a16="http://schemas.microsoft.com/office/drawing/2014/main" id="{D75AE67E-EE84-0040-EE59-81DEBAD8F2C8}"/>
              </a:ext>
            </a:extLst>
          </p:cNvPr>
          <p:cNvSpPr txBox="1"/>
          <p:nvPr/>
        </p:nvSpPr>
        <p:spPr>
          <a:xfrm>
            <a:off x="4019154" y="763916"/>
            <a:ext cx="258670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spc="300" dirty="0">
                <a:solidFill>
                  <a:srgbClr val="FF0000"/>
                </a:solidFill>
                <a:latin typeface="Tw Cen MT" pitchFamily="34" charset="0"/>
              </a:rPr>
              <a:t>LA MARMOTTA</a:t>
            </a:r>
          </a:p>
        </p:txBody>
      </p:sp>
      <p:pic>
        <p:nvPicPr>
          <p:cNvPr id="5" name="Segnaposto contenuto 4">
            <a:extLst>
              <a:ext uri="{FF2B5EF4-FFF2-40B4-BE49-F238E27FC236}">
                <a16:creationId xmlns:a16="http://schemas.microsoft.com/office/drawing/2014/main" id="{3146A0EC-0D21-408D-F0B0-981791F4CF9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7784" y="1419622"/>
            <a:ext cx="4642644" cy="327616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6" name="Line 13">
            <a:extLst>
              <a:ext uri="{FF2B5EF4-FFF2-40B4-BE49-F238E27FC236}">
                <a16:creationId xmlns:a16="http://schemas.microsoft.com/office/drawing/2014/main" id="{161BD651-86D3-048E-8B63-3B8E02AFBBF4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7270428" y="3022510"/>
            <a:ext cx="1112422" cy="14721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 type="oval" w="sm" len="sm"/>
            <a:tailEnd type="oval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 sz="1600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9772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CasellaDiTesto 29"/>
          <p:cNvSpPr txBox="1"/>
          <p:nvPr/>
        </p:nvSpPr>
        <p:spPr>
          <a:xfrm>
            <a:off x="1691680" y="247453"/>
            <a:ext cx="71287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b="1" spc="300" dirty="0">
                <a:solidFill>
                  <a:srgbClr val="FF0000"/>
                </a:solidFill>
                <a:latin typeface="Tw Cen MT" pitchFamily="34" charset="0"/>
              </a:rPr>
              <a:t>LA MARMOTTA ESPLOSIVA: DEFINIZIONE E IMPIEGO</a:t>
            </a:r>
          </a:p>
        </p:txBody>
      </p:sp>
      <p:sp>
        <p:nvSpPr>
          <p:cNvPr id="10" name="Line 8"/>
          <p:cNvSpPr>
            <a:spLocks noChangeShapeType="1"/>
          </p:cNvSpPr>
          <p:nvPr/>
        </p:nvSpPr>
        <p:spPr bwMode="auto">
          <a:xfrm flipH="1" flipV="1">
            <a:off x="8670783" y="626672"/>
            <a:ext cx="5615" cy="3917594"/>
          </a:xfrm>
          <a:prstGeom prst="line">
            <a:avLst/>
          </a:prstGeom>
          <a:noFill/>
          <a:ln w="9525">
            <a:solidFill>
              <a:srgbClr val="EF2A03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it-IT" sz="18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9" name="Text Box 10"/>
          <p:cNvSpPr txBox="1">
            <a:spLocks noChangeArrowheads="1"/>
          </p:cNvSpPr>
          <p:nvPr/>
        </p:nvSpPr>
        <p:spPr bwMode="auto">
          <a:xfrm flipH="1">
            <a:off x="486967" y="2587607"/>
            <a:ext cx="7607287" cy="584775"/>
          </a:xfrm>
          <a:prstGeom prst="rect">
            <a:avLst/>
          </a:prstGeom>
          <a:solidFill>
            <a:schemeClr val="accent1">
              <a:lumMod val="40000"/>
              <a:lumOff val="60000"/>
              <a:alpha val="64999"/>
            </a:schemeClr>
          </a:solidFill>
          <a:ln w="12700">
            <a:noFill/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defPPr>
              <a:defRPr lang="it-IT"/>
            </a:defPPr>
            <a:lvl1pPr>
              <a:spcBef>
                <a:spcPct val="0"/>
              </a:spcBef>
              <a:defRPr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defRPr>
            </a:lvl1pPr>
            <a:lvl2pPr marL="571500">
              <a:spcBef>
                <a:spcPct val="0"/>
              </a:spcBef>
              <a:defRPr sz="2400">
                <a:latin typeface="Times New Roman" pitchFamily="18" charset="0"/>
              </a:defRPr>
            </a:lvl2pPr>
            <a:lvl3pPr marL="1143000">
              <a:spcBef>
                <a:spcPct val="0"/>
              </a:spcBef>
              <a:defRPr sz="2400">
                <a:latin typeface="Times New Roman" pitchFamily="18" charset="0"/>
              </a:defRPr>
            </a:lvl3pPr>
            <a:lvl4pPr marL="1714500">
              <a:spcBef>
                <a:spcPct val="0"/>
              </a:spcBef>
              <a:defRPr sz="2400">
                <a:latin typeface="Times New Roman" pitchFamily="18" charset="0"/>
              </a:defRPr>
            </a:lvl4pPr>
            <a:lvl5pPr marL="2286000">
              <a:spcBef>
                <a:spcPct val="0"/>
              </a:spcBef>
              <a:defRPr sz="2400">
                <a:latin typeface="Times New Roman" pitchFamily="18" charset="0"/>
              </a:defRPr>
            </a:lvl5pPr>
            <a:lvl6pPr marL="27432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6pPr>
            <a:lvl7pPr marL="32004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7pPr>
            <a:lvl8pPr marL="36576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8pPr>
            <a:lvl9pPr marL="41148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9pPr>
          </a:lstStyle>
          <a:p>
            <a:r>
              <a:rPr lang="it-IT" altLang="it-IT" sz="1600" dirty="0">
                <a:latin typeface="Century Gothic" panose="020B0502020202020204" pitchFamily="34" charset="0"/>
              </a:rPr>
              <a:t>   Riempita con miscela ad alta reattività e attivata con miccia o    </a:t>
            </a:r>
          </a:p>
          <a:p>
            <a:r>
              <a:rPr lang="it-IT" altLang="it-IT" sz="1600" dirty="0">
                <a:latin typeface="Century Gothic" panose="020B0502020202020204" pitchFamily="34" charset="0"/>
              </a:rPr>
              <a:t>   circuito elettrico</a:t>
            </a:r>
            <a:endParaRPr lang="it-IT" altLang="it-IT" sz="1600" dirty="0">
              <a:effectLst/>
              <a:latin typeface="Century Gothic" panose="020B0502020202020204" pitchFamily="34" charset="0"/>
            </a:endParaRPr>
          </a:p>
        </p:txBody>
      </p:sp>
      <p:cxnSp>
        <p:nvCxnSpPr>
          <p:cNvPr id="24" name="Connettore 1 23"/>
          <p:cNvCxnSpPr/>
          <p:nvPr/>
        </p:nvCxnSpPr>
        <p:spPr>
          <a:xfrm flipV="1">
            <a:off x="2627784" y="607392"/>
            <a:ext cx="6516216" cy="19280"/>
          </a:xfrm>
          <a:prstGeom prst="line">
            <a:avLst/>
          </a:prstGeom>
          <a:ln w="254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 Box 10"/>
          <p:cNvSpPr txBox="1">
            <a:spLocks noChangeArrowheads="1"/>
          </p:cNvSpPr>
          <p:nvPr/>
        </p:nvSpPr>
        <p:spPr bwMode="auto">
          <a:xfrm flipH="1">
            <a:off x="480855" y="3347549"/>
            <a:ext cx="7607283" cy="338554"/>
          </a:xfrm>
          <a:prstGeom prst="rect">
            <a:avLst/>
          </a:prstGeom>
          <a:solidFill>
            <a:schemeClr val="accent1">
              <a:lumMod val="40000"/>
              <a:lumOff val="60000"/>
              <a:alpha val="64999"/>
            </a:schemeClr>
          </a:solidFill>
          <a:ln w="12700">
            <a:noFill/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defPPr>
              <a:defRPr lang="it-IT"/>
            </a:defPPr>
            <a:lvl1pPr>
              <a:spcBef>
                <a:spcPct val="0"/>
              </a:spcBef>
              <a:defRPr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defRPr>
            </a:lvl1pPr>
            <a:lvl2pPr marL="571500">
              <a:spcBef>
                <a:spcPct val="0"/>
              </a:spcBef>
              <a:defRPr sz="2400">
                <a:latin typeface="Times New Roman" pitchFamily="18" charset="0"/>
              </a:defRPr>
            </a:lvl2pPr>
            <a:lvl3pPr marL="1143000">
              <a:spcBef>
                <a:spcPct val="0"/>
              </a:spcBef>
              <a:defRPr sz="2400">
                <a:latin typeface="Times New Roman" pitchFamily="18" charset="0"/>
              </a:defRPr>
            </a:lvl3pPr>
            <a:lvl4pPr marL="1714500">
              <a:spcBef>
                <a:spcPct val="0"/>
              </a:spcBef>
              <a:defRPr sz="2400">
                <a:latin typeface="Times New Roman" pitchFamily="18" charset="0"/>
              </a:defRPr>
            </a:lvl4pPr>
            <a:lvl5pPr marL="2286000">
              <a:spcBef>
                <a:spcPct val="0"/>
              </a:spcBef>
              <a:defRPr sz="2400">
                <a:latin typeface="Times New Roman" pitchFamily="18" charset="0"/>
              </a:defRPr>
            </a:lvl5pPr>
            <a:lvl6pPr marL="27432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6pPr>
            <a:lvl7pPr marL="32004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7pPr>
            <a:lvl8pPr marL="36576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8pPr>
            <a:lvl9pPr marL="41148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9pPr>
          </a:lstStyle>
          <a:p>
            <a:r>
              <a:rPr lang="it-IT" altLang="it-IT" sz="1600" dirty="0">
                <a:latin typeface="Century Gothic" panose="020B0502020202020204" pitchFamily="34" charset="0"/>
              </a:rPr>
              <a:t>   La pressione interna deforma la struttura e libera il vano banconote</a:t>
            </a:r>
            <a:endParaRPr lang="it-IT" altLang="it-IT" sz="1600" dirty="0">
              <a:effectLst/>
              <a:latin typeface="Century Gothic" panose="020B0502020202020204" pitchFamily="34" charset="0"/>
            </a:endParaRPr>
          </a:p>
        </p:txBody>
      </p:sp>
      <p:sp>
        <p:nvSpPr>
          <p:cNvPr id="21" name="Line 13">
            <a:extLst>
              <a:ext uri="{FF2B5EF4-FFF2-40B4-BE49-F238E27FC236}">
                <a16:creationId xmlns:a16="http://schemas.microsoft.com/office/drawing/2014/main" id="{91C1659A-803F-4D53-A85E-7504D4B63E1B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094253" y="4544268"/>
            <a:ext cx="576530" cy="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 type="oval" w="sm" len="sm"/>
            <a:tailEnd type="oval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 sz="1600" dirty="0">
              <a:latin typeface="Century Gothic" panose="020B0502020202020204" pitchFamily="34" charset="0"/>
            </a:endParaRPr>
          </a:p>
        </p:txBody>
      </p:sp>
      <p:sp>
        <p:nvSpPr>
          <p:cNvPr id="2" name="Text Box 10">
            <a:extLst>
              <a:ext uri="{FF2B5EF4-FFF2-40B4-BE49-F238E27FC236}">
                <a16:creationId xmlns:a16="http://schemas.microsoft.com/office/drawing/2014/main" id="{4FDCD3F7-C084-815F-F189-9A7D80AD440C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478935" y="3861270"/>
            <a:ext cx="7607283" cy="338554"/>
          </a:xfrm>
          <a:prstGeom prst="rect">
            <a:avLst/>
          </a:prstGeom>
          <a:solidFill>
            <a:schemeClr val="accent1">
              <a:lumMod val="40000"/>
              <a:lumOff val="60000"/>
              <a:alpha val="64999"/>
            </a:schemeClr>
          </a:solidFill>
          <a:ln w="12700">
            <a:noFill/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defPPr>
              <a:defRPr lang="it-IT"/>
            </a:defPPr>
            <a:lvl1pPr>
              <a:spcBef>
                <a:spcPct val="0"/>
              </a:spcBef>
              <a:defRPr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defRPr>
            </a:lvl1pPr>
            <a:lvl2pPr marL="571500">
              <a:spcBef>
                <a:spcPct val="0"/>
              </a:spcBef>
              <a:defRPr sz="2400">
                <a:latin typeface="Times New Roman" pitchFamily="18" charset="0"/>
              </a:defRPr>
            </a:lvl2pPr>
            <a:lvl3pPr marL="1143000">
              <a:spcBef>
                <a:spcPct val="0"/>
              </a:spcBef>
              <a:defRPr sz="2400">
                <a:latin typeface="Times New Roman" pitchFamily="18" charset="0"/>
              </a:defRPr>
            </a:lvl3pPr>
            <a:lvl4pPr marL="1714500">
              <a:spcBef>
                <a:spcPct val="0"/>
              </a:spcBef>
              <a:defRPr sz="2400">
                <a:latin typeface="Times New Roman" pitchFamily="18" charset="0"/>
              </a:defRPr>
            </a:lvl4pPr>
            <a:lvl5pPr marL="2286000">
              <a:spcBef>
                <a:spcPct val="0"/>
              </a:spcBef>
              <a:defRPr sz="2400">
                <a:latin typeface="Times New Roman" pitchFamily="18" charset="0"/>
              </a:defRPr>
            </a:lvl5pPr>
            <a:lvl6pPr marL="27432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6pPr>
            <a:lvl7pPr marL="32004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7pPr>
            <a:lvl8pPr marL="36576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8pPr>
            <a:lvl9pPr marL="41148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9pPr>
          </a:lstStyle>
          <a:p>
            <a:r>
              <a:rPr lang="it-IT" altLang="it-IT" sz="1600" dirty="0">
                <a:latin typeface="Century Gothic" panose="020B0502020202020204" pitchFamily="34" charset="0"/>
              </a:rPr>
              <a:t>   Tecnica standardizzata: rapida e facilmente replicabile</a:t>
            </a:r>
            <a:endParaRPr lang="it-IT" altLang="it-IT" sz="1600" dirty="0">
              <a:effectLst/>
              <a:latin typeface="Century Gothic" panose="020B0502020202020204" pitchFamily="34" charset="0"/>
            </a:endParaRPr>
          </a:p>
        </p:txBody>
      </p:sp>
      <p:sp>
        <p:nvSpPr>
          <p:cNvPr id="3" name="Text Box 10">
            <a:extLst>
              <a:ext uri="{FF2B5EF4-FFF2-40B4-BE49-F238E27FC236}">
                <a16:creationId xmlns:a16="http://schemas.microsoft.com/office/drawing/2014/main" id="{0026E51B-2A28-EB7D-AA52-D5EB3EE2B79C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478935" y="4374991"/>
            <a:ext cx="7607283" cy="338554"/>
          </a:xfrm>
          <a:prstGeom prst="rect">
            <a:avLst/>
          </a:prstGeom>
          <a:solidFill>
            <a:schemeClr val="accent1">
              <a:lumMod val="40000"/>
              <a:lumOff val="60000"/>
              <a:alpha val="64999"/>
            </a:schemeClr>
          </a:solidFill>
          <a:ln w="12700">
            <a:noFill/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defPPr>
              <a:defRPr lang="it-IT"/>
            </a:defPPr>
            <a:lvl1pPr>
              <a:spcBef>
                <a:spcPct val="0"/>
              </a:spcBef>
              <a:defRPr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defRPr>
            </a:lvl1pPr>
            <a:lvl2pPr marL="571500">
              <a:spcBef>
                <a:spcPct val="0"/>
              </a:spcBef>
              <a:defRPr sz="2400">
                <a:latin typeface="Times New Roman" pitchFamily="18" charset="0"/>
              </a:defRPr>
            </a:lvl2pPr>
            <a:lvl3pPr marL="1143000">
              <a:spcBef>
                <a:spcPct val="0"/>
              </a:spcBef>
              <a:defRPr sz="2400">
                <a:latin typeface="Times New Roman" pitchFamily="18" charset="0"/>
              </a:defRPr>
            </a:lvl3pPr>
            <a:lvl4pPr marL="1714500">
              <a:spcBef>
                <a:spcPct val="0"/>
              </a:spcBef>
              <a:defRPr sz="2400">
                <a:latin typeface="Times New Roman" pitchFamily="18" charset="0"/>
              </a:defRPr>
            </a:lvl4pPr>
            <a:lvl5pPr marL="2286000">
              <a:spcBef>
                <a:spcPct val="0"/>
              </a:spcBef>
              <a:defRPr sz="2400">
                <a:latin typeface="Times New Roman" pitchFamily="18" charset="0"/>
              </a:defRPr>
            </a:lvl5pPr>
            <a:lvl6pPr marL="27432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6pPr>
            <a:lvl7pPr marL="32004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7pPr>
            <a:lvl8pPr marL="36576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8pPr>
            <a:lvl9pPr marL="41148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9pPr>
          </a:lstStyle>
          <a:p>
            <a:r>
              <a:rPr lang="it-IT" altLang="it-IT" sz="1600" dirty="0">
                <a:latin typeface="Century Gothic" panose="020B0502020202020204" pitchFamily="34" charset="0"/>
              </a:rPr>
              <a:t>   Abbandonate le tecniche con gas per inefficacia sugli ATM moderni</a:t>
            </a:r>
            <a:endParaRPr lang="it-IT" altLang="it-IT" sz="1600" dirty="0">
              <a:effectLst/>
              <a:latin typeface="Century Gothic" panose="020B0502020202020204" pitchFamily="34" charset="0"/>
            </a:endParaRPr>
          </a:p>
        </p:txBody>
      </p:sp>
      <p:sp>
        <p:nvSpPr>
          <p:cNvPr id="4" name="Text Box 10">
            <a:extLst>
              <a:ext uri="{FF2B5EF4-FFF2-40B4-BE49-F238E27FC236}">
                <a16:creationId xmlns:a16="http://schemas.microsoft.com/office/drawing/2014/main" id="{5D27F979-94CB-1154-47D2-01B2D48636DC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486970" y="2077639"/>
            <a:ext cx="7607283" cy="338554"/>
          </a:xfrm>
          <a:prstGeom prst="rect">
            <a:avLst/>
          </a:prstGeom>
          <a:solidFill>
            <a:schemeClr val="accent1">
              <a:lumMod val="40000"/>
              <a:lumOff val="60000"/>
              <a:alpha val="64999"/>
            </a:schemeClr>
          </a:solidFill>
          <a:ln w="12700">
            <a:noFill/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defPPr>
              <a:defRPr lang="it-IT"/>
            </a:defPPr>
            <a:lvl1pPr>
              <a:spcBef>
                <a:spcPct val="0"/>
              </a:spcBef>
              <a:defRPr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defRPr>
            </a:lvl1pPr>
            <a:lvl2pPr marL="571500">
              <a:spcBef>
                <a:spcPct val="0"/>
              </a:spcBef>
              <a:defRPr sz="2400">
                <a:latin typeface="Times New Roman" pitchFamily="18" charset="0"/>
              </a:defRPr>
            </a:lvl2pPr>
            <a:lvl3pPr marL="1143000">
              <a:spcBef>
                <a:spcPct val="0"/>
              </a:spcBef>
              <a:defRPr sz="2400">
                <a:latin typeface="Times New Roman" pitchFamily="18" charset="0"/>
              </a:defRPr>
            </a:lvl3pPr>
            <a:lvl4pPr marL="1714500">
              <a:spcBef>
                <a:spcPct val="0"/>
              </a:spcBef>
              <a:defRPr sz="2400">
                <a:latin typeface="Times New Roman" pitchFamily="18" charset="0"/>
              </a:defRPr>
            </a:lvl4pPr>
            <a:lvl5pPr marL="2286000">
              <a:spcBef>
                <a:spcPct val="0"/>
              </a:spcBef>
              <a:defRPr sz="2400">
                <a:latin typeface="Times New Roman" pitchFamily="18" charset="0"/>
              </a:defRPr>
            </a:lvl5pPr>
            <a:lvl6pPr marL="27432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6pPr>
            <a:lvl7pPr marL="32004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7pPr>
            <a:lvl8pPr marL="36576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8pPr>
            <a:lvl9pPr marL="41148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9pPr>
          </a:lstStyle>
          <a:p>
            <a:r>
              <a:rPr lang="it-IT" altLang="it-IT" sz="1600" dirty="0">
                <a:latin typeface="Century Gothic" panose="020B0502020202020204" pitchFamily="34" charset="0"/>
              </a:rPr>
              <a:t>   Contenitore metallico rigido inserito nella fessura dell’ATM</a:t>
            </a:r>
            <a:endParaRPr lang="it-IT" altLang="it-IT" sz="1600" dirty="0">
              <a:effectLst/>
              <a:latin typeface="Century Gothic" panose="020B0502020202020204" pitchFamily="34" charset="0"/>
            </a:endParaRPr>
          </a:p>
        </p:txBody>
      </p:sp>
      <p:sp>
        <p:nvSpPr>
          <p:cNvPr id="5" name="Line 13">
            <a:extLst>
              <a:ext uri="{FF2B5EF4-FFF2-40B4-BE49-F238E27FC236}">
                <a16:creationId xmlns:a16="http://schemas.microsoft.com/office/drawing/2014/main" id="{B4332175-466A-BED5-CFC3-E513B729590C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086218" y="4048535"/>
            <a:ext cx="576530" cy="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 type="oval" w="sm" len="sm"/>
            <a:tailEnd type="oval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 sz="1600" dirty="0">
              <a:latin typeface="Century Gothic" panose="020B0502020202020204" pitchFamily="34" charset="0"/>
            </a:endParaRPr>
          </a:p>
        </p:txBody>
      </p:sp>
      <p:sp>
        <p:nvSpPr>
          <p:cNvPr id="6" name="Line 13">
            <a:extLst>
              <a:ext uri="{FF2B5EF4-FFF2-40B4-BE49-F238E27FC236}">
                <a16:creationId xmlns:a16="http://schemas.microsoft.com/office/drawing/2014/main" id="{A48481AC-9378-9779-694A-003B703C677E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086218" y="3516826"/>
            <a:ext cx="576530" cy="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 type="oval" w="sm" len="sm"/>
            <a:tailEnd type="oval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 sz="1600" dirty="0">
              <a:latin typeface="Century Gothic" panose="020B0502020202020204" pitchFamily="34" charset="0"/>
            </a:endParaRPr>
          </a:p>
        </p:txBody>
      </p:sp>
      <p:sp>
        <p:nvSpPr>
          <p:cNvPr id="7" name="Line 13">
            <a:extLst>
              <a:ext uri="{FF2B5EF4-FFF2-40B4-BE49-F238E27FC236}">
                <a16:creationId xmlns:a16="http://schemas.microsoft.com/office/drawing/2014/main" id="{B3F8E6DA-AF22-CCD1-8441-739CDB21B99B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086218" y="2931790"/>
            <a:ext cx="576530" cy="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 type="oval" w="sm" len="sm"/>
            <a:tailEnd type="oval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 sz="1600" dirty="0">
              <a:latin typeface="Century Gothic" panose="020B0502020202020204" pitchFamily="34" charset="0"/>
            </a:endParaRPr>
          </a:p>
        </p:txBody>
      </p:sp>
      <p:sp>
        <p:nvSpPr>
          <p:cNvPr id="8" name="Line 13">
            <a:extLst>
              <a:ext uri="{FF2B5EF4-FFF2-40B4-BE49-F238E27FC236}">
                <a16:creationId xmlns:a16="http://schemas.microsoft.com/office/drawing/2014/main" id="{72D1E9FD-6171-B6F2-00F8-6A7D55037A1E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094253" y="2257284"/>
            <a:ext cx="576530" cy="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 type="oval" w="sm" len="sm"/>
            <a:tailEnd type="oval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 sz="1600" dirty="0">
              <a:latin typeface="Century Gothic" panose="020B0502020202020204" pitchFamily="34" charset="0"/>
            </a:endParaRPr>
          </a:p>
        </p:txBody>
      </p:sp>
      <p:pic>
        <p:nvPicPr>
          <p:cNvPr id="15" name="Immagine 14">
            <a:extLst>
              <a:ext uri="{FF2B5EF4-FFF2-40B4-BE49-F238E27FC236}">
                <a16:creationId xmlns:a16="http://schemas.microsoft.com/office/drawing/2014/main" id="{CDA55273-6C00-9CC4-5F28-AD31283B41C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0326" y="778023"/>
            <a:ext cx="1639821" cy="117156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0" name="Immagine 19">
            <a:extLst>
              <a:ext uri="{FF2B5EF4-FFF2-40B4-BE49-F238E27FC236}">
                <a16:creationId xmlns:a16="http://schemas.microsoft.com/office/drawing/2014/main" id="{1434F043-3983-60A5-B5F5-FC2FA58A0D0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6080" y="760100"/>
            <a:ext cx="1657717" cy="117784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5" name="Immagine 24">
            <a:extLst>
              <a:ext uri="{FF2B5EF4-FFF2-40B4-BE49-F238E27FC236}">
                <a16:creationId xmlns:a16="http://schemas.microsoft.com/office/drawing/2014/main" id="{FB20075D-A40D-29CF-11E6-6E7DCC0F32DA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2032" y="766359"/>
            <a:ext cx="1546572" cy="115992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29" name="Line 13">
            <a:extLst>
              <a:ext uri="{FF2B5EF4-FFF2-40B4-BE49-F238E27FC236}">
                <a16:creationId xmlns:a16="http://schemas.microsoft.com/office/drawing/2014/main" id="{3A7B1E4B-06BC-01DB-3E67-95D92BC15A61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094253" y="1348099"/>
            <a:ext cx="576530" cy="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 type="oval" w="sm" len="sm"/>
            <a:tailEnd type="oval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 sz="1600" dirty="0">
              <a:latin typeface="Century Gothic" panose="020B0502020202020204" pitchFamily="34" charset="0"/>
            </a:endParaRPr>
          </a:p>
        </p:txBody>
      </p:sp>
      <p:sp>
        <p:nvSpPr>
          <p:cNvPr id="32" name="Line 13">
            <a:extLst>
              <a:ext uri="{FF2B5EF4-FFF2-40B4-BE49-F238E27FC236}">
                <a16:creationId xmlns:a16="http://schemas.microsoft.com/office/drawing/2014/main" id="{628E35CD-6212-033E-7070-CBE4D2B6C351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5853796" y="1337581"/>
            <a:ext cx="539681" cy="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 type="oval" w="sm" len="sm"/>
            <a:tailEnd type="oval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 sz="1600" dirty="0">
              <a:latin typeface="Century Gothic" panose="020B0502020202020204" pitchFamily="34" charset="0"/>
            </a:endParaRPr>
          </a:p>
        </p:txBody>
      </p:sp>
      <p:sp>
        <p:nvSpPr>
          <p:cNvPr id="33" name="Line 13">
            <a:extLst>
              <a:ext uri="{FF2B5EF4-FFF2-40B4-BE49-F238E27FC236}">
                <a16:creationId xmlns:a16="http://schemas.microsoft.com/office/drawing/2014/main" id="{C8AA3BDA-64A8-1134-5B85-A929E6B14574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3558604" y="1356842"/>
            <a:ext cx="576530" cy="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 type="oval" w="sm" len="sm"/>
            <a:tailEnd type="oval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 sz="1600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7854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Line 8"/>
          <p:cNvSpPr>
            <a:spLocks noChangeShapeType="1"/>
          </p:cNvSpPr>
          <p:nvPr/>
        </p:nvSpPr>
        <p:spPr bwMode="auto">
          <a:xfrm flipV="1">
            <a:off x="8388432" y="626672"/>
            <a:ext cx="0" cy="3265088"/>
          </a:xfrm>
          <a:prstGeom prst="line">
            <a:avLst/>
          </a:prstGeom>
          <a:noFill/>
          <a:ln w="9525">
            <a:solidFill>
              <a:srgbClr val="EF2A03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it-IT" sz="1800">
              <a:solidFill>
                <a:srgbClr val="000000"/>
              </a:solidFill>
              <a:latin typeface="Arial" charset="0"/>
            </a:endParaRPr>
          </a:p>
        </p:txBody>
      </p:sp>
      <p:cxnSp>
        <p:nvCxnSpPr>
          <p:cNvPr id="24" name="Connettore 1 23"/>
          <p:cNvCxnSpPr/>
          <p:nvPr/>
        </p:nvCxnSpPr>
        <p:spPr>
          <a:xfrm>
            <a:off x="2807296" y="611952"/>
            <a:ext cx="6336704" cy="14720"/>
          </a:xfrm>
          <a:prstGeom prst="line">
            <a:avLst/>
          </a:prstGeom>
          <a:ln w="254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7" name="Segnaposto contenuto 4">
            <a:extLst>
              <a:ext uri="{FF2B5EF4-FFF2-40B4-BE49-F238E27FC236}">
                <a16:creationId xmlns:a16="http://schemas.microsoft.com/office/drawing/2014/main" id="{A2A7741C-8D5A-7B3A-0D8E-8F137516A57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5" y="1707654"/>
            <a:ext cx="3528392" cy="264629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3" name="Immagine 22">
            <a:extLst>
              <a:ext uri="{FF2B5EF4-FFF2-40B4-BE49-F238E27FC236}">
                <a16:creationId xmlns:a16="http://schemas.microsoft.com/office/drawing/2014/main" id="{925C419F-CFFE-3D1F-6CF9-AFDEE2BAE2A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3662" y="1729789"/>
            <a:ext cx="3891018" cy="261721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2" name="CasellaDiTesto 1">
            <a:extLst>
              <a:ext uri="{FF2B5EF4-FFF2-40B4-BE49-F238E27FC236}">
                <a16:creationId xmlns:a16="http://schemas.microsoft.com/office/drawing/2014/main" id="{393A95D8-6DC6-0F5B-1F42-E059EB6B084E}"/>
              </a:ext>
            </a:extLst>
          </p:cNvPr>
          <p:cNvSpPr txBox="1"/>
          <p:nvPr/>
        </p:nvSpPr>
        <p:spPr>
          <a:xfrm>
            <a:off x="1691680" y="242620"/>
            <a:ext cx="71287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b="1" spc="300" dirty="0">
                <a:solidFill>
                  <a:srgbClr val="FF0000"/>
                </a:solidFill>
                <a:latin typeface="Tw Cen MT" pitchFamily="34" charset="0"/>
              </a:rPr>
              <a:t>LA MARMOTTA ESPLOSIVA: DEFINIZIONE E IMPIEGO</a:t>
            </a:r>
          </a:p>
        </p:txBody>
      </p:sp>
    </p:spTree>
    <p:extLst>
      <p:ext uri="{BB962C8B-B14F-4D97-AF65-F5344CB8AC3E}">
        <p14:creationId xmlns:p14="http://schemas.microsoft.com/office/powerpoint/2010/main" val="3967820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69262F5-1510-3E3F-550D-B8A11701B7E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CasellaDiTesto 29">
            <a:extLst>
              <a:ext uri="{FF2B5EF4-FFF2-40B4-BE49-F238E27FC236}">
                <a16:creationId xmlns:a16="http://schemas.microsoft.com/office/drawing/2014/main" id="{63953B07-1306-A16B-42A5-950E41688138}"/>
              </a:ext>
            </a:extLst>
          </p:cNvPr>
          <p:cNvSpPr txBox="1"/>
          <p:nvPr/>
        </p:nvSpPr>
        <p:spPr>
          <a:xfrm>
            <a:off x="1691680" y="247453"/>
            <a:ext cx="71287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b="1" spc="300" dirty="0">
                <a:solidFill>
                  <a:srgbClr val="FF0000"/>
                </a:solidFill>
                <a:latin typeface="Tw Cen MT" pitchFamily="34" charset="0"/>
              </a:rPr>
              <a:t>CARICAMENTI UTILIZZATI: CARATTERISTIHE E RISCHI</a:t>
            </a:r>
          </a:p>
        </p:txBody>
      </p:sp>
      <p:sp>
        <p:nvSpPr>
          <p:cNvPr id="10" name="Line 8">
            <a:extLst>
              <a:ext uri="{FF2B5EF4-FFF2-40B4-BE49-F238E27FC236}">
                <a16:creationId xmlns:a16="http://schemas.microsoft.com/office/drawing/2014/main" id="{5BF499A5-0E5D-DB2F-2157-35B432365531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8670781" y="626672"/>
            <a:ext cx="1" cy="4009732"/>
          </a:xfrm>
          <a:prstGeom prst="line">
            <a:avLst/>
          </a:prstGeom>
          <a:noFill/>
          <a:ln w="9525">
            <a:solidFill>
              <a:srgbClr val="EF2A03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it-IT" sz="18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9" name="Text Box 10">
            <a:extLst>
              <a:ext uri="{FF2B5EF4-FFF2-40B4-BE49-F238E27FC236}">
                <a16:creationId xmlns:a16="http://schemas.microsoft.com/office/drawing/2014/main" id="{61A01215-759D-D9C1-CC8B-A99265C88750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486967" y="2587607"/>
            <a:ext cx="7607287" cy="338554"/>
          </a:xfrm>
          <a:prstGeom prst="rect">
            <a:avLst/>
          </a:prstGeom>
          <a:solidFill>
            <a:schemeClr val="accent1">
              <a:lumMod val="40000"/>
              <a:lumOff val="60000"/>
              <a:alpha val="64999"/>
            </a:schemeClr>
          </a:solidFill>
          <a:ln w="12700">
            <a:noFill/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defPPr>
              <a:defRPr lang="it-IT"/>
            </a:defPPr>
            <a:lvl1pPr>
              <a:spcBef>
                <a:spcPct val="0"/>
              </a:spcBef>
              <a:defRPr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defRPr>
            </a:lvl1pPr>
            <a:lvl2pPr marL="571500">
              <a:spcBef>
                <a:spcPct val="0"/>
              </a:spcBef>
              <a:defRPr sz="2400">
                <a:latin typeface="Times New Roman" pitchFamily="18" charset="0"/>
              </a:defRPr>
            </a:lvl2pPr>
            <a:lvl3pPr marL="1143000">
              <a:spcBef>
                <a:spcPct val="0"/>
              </a:spcBef>
              <a:defRPr sz="2400">
                <a:latin typeface="Times New Roman" pitchFamily="18" charset="0"/>
              </a:defRPr>
            </a:lvl3pPr>
            <a:lvl4pPr marL="1714500">
              <a:spcBef>
                <a:spcPct val="0"/>
              </a:spcBef>
              <a:defRPr sz="2400">
                <a:latin typeface="Times New Roman" pitchFamily="18" charset="0"/>
              </a:defRPr>
            </a:lvl4pPr>
            <a:lvl5pPr marL="2286000">
              <a:spcBef>
                <a:spcPct val="0"/>
              </a:spcBef>
              <a:defRPr sz="2400">
                <a:latin typeface="Times New Roman" pitchFamily="18" charset="0"/>
              </a:defRPr>
            </a:lvl5pPr>
            <a:lvl6pPr marL="27432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6pPr>
            <a:lvl7pPr marL="32004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7pPr>
            <a:lvl8pPr marL="36576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8pPr>
            <a:lvl9pPr marL="41148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9pPr>
          </a:lstStyle>
          <a:p>
            <a:r>
              <a:rPr lang="it-IT" altLang="it-IT" sz="1600" dirty="0">
                <a:latin typeface="Century Gothic" panose="020B0502020202020204" pitchFamily="34" charset="0"/>
              </a:rPr>
              <a:t>   TATP: esplosivo artigianale instabile; rischio residuo elevatissimo</a:t>
            </a:r>
          </a:p>
        </p:txBody>
      </p:sp>
      <p:cxnSp>
        <p:nvCxnSpPr>
          <p:cNvPr id="24" name="Connettore 1 23">
            <a:extLst>
              <a:ext uri="{FF2B5EF4-FFF2-40B4-BE49-F238E27FC236}">
                <a16:creationId xmlns:a16="http://schemas.microsoft.com/office/drawing/2014/main" id="{4FBC247E-5A07-5CAB-D51D-5D21B7B2F6E9}"/>
              </a:ext>
            </a:extLst>
          </p:cNvPr>
          <p:cNvCxnSpPr/>
          <p:nvPr/>
        </p:nvCxnSpPr>
        <p:spPr>
          <a:xfrm flipV="1">
            <a:off x="2627784" y="607392"/>
            <a:ext cx="6516216" cy="19280"/>
          </a:xfrm>
          <a:prstGeom prst="line">
            <a:avLst/>
          </a:prstGeom>
          <a:ln w="254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 Box 10">
            <a:extLst>
              <a:ext uri="{FF2B5EF4-FFF2-40B4-BE49-F238E27FC236}">
                <a16:creationId xmlns:a16="http://schemas.microsoft.com/office/drawing/2014/main" id="{2802268F-B97C-5ECB-1EF9-2A988BD0C11D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474917" y="3172224"/>
            <a:ext cx="7607283" cy="338554"/>
          </a:xfrm>
          <a:prstGeom prst="rect">
            <a:avLst/>
          </a:prstGeom>
          <a:solidFill>
            <a:schemeClr val="accent1">
              <a:lumMod val="40000"/>
              <a:lumOff val="60000"/>
              <a:alpha val="64999"/>
            </a:schemeClr>
          </a:solidFill>
          <a:ln w="12700">
            <a:noFill/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defPPr>
              <a:defRPr lang="it-IT"/>
            </a:defPPr>
            <a:lvl1pPr>
              <a:spcBef>
                <a:spcPct val="0"/>
              </a:spcBef>
              <a:defRPr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defRPr>
            </a:lvl1pPr>
            <a:lvl2pPr marL="571500">
              <a:spcBef>
                <a:spcPct val="0"/>
              </a:spcBef>
              <a:defRPr sz="2400">
                <a:latin typeface="Times New Roman" pitchFamily="18" charset="0"/>
              </a:defRPr>
            </a:lvl2pPr>
            <a:lvl3pPr marL="1143000">
              <a:spcBef>
                <a:spcPct val="0"/>
              </a:spcBef>
              <a:defRPr sz="2400">
                <a:latin typeface="Times New Roman" pitchFamily="18" charset="0"/>
              </a:defRPr>
            </a:lvl3pPr>
            <a:lvl4pPr marL="1714500">
              <a:spcBef>
                <a:spcPct val="0"/>
              </a:spcBef>
              <a:defRPr sz="2400">
                <a:latin typeface="Times New Roman" pitchFamily="18" charset="0"/>
              </a:defRPr>
            </a:lvl4pPr>
            <a:lvl5pPr marL="2286000">
              <a:spcBef>
                <a:spcPct val="0"/>
              </a:spcBef>
              <a:defRPr sz="2400">
                <a:latin typeface="Times New Roman" pitchFamily="18" charset="0"/>
              </a:defRPr>
            </a:lvl5pPr>
            <a:lvl6pPr marL="27432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6pPr>
            <a:lvl7pPr marL="32004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7pPr>
            <a:lvl8pPr marL="36576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8pPr>
            <a:lvl9pPr marL="41148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9pPr>
          </a:lstStyle>
          <a:p>
            <a:r>
              <a:rPr lang="it-IT" altLang="it-IT" sz="1600" dirty="0">
                <a:latin typeface="Century Gothic" panose="020B0502020202020204" pitchFamily="34" charset="0"/>
              </a:rPr>
              <a:t>   Entrambe le miscele generano sovrappressioni significative</a:t>
            </a:r>
            <a:endParaRPr lang="it-IT" altLang="it-IT" sz="1600" dirty="0">
              <a:effectLst/>
              <a:latin typeface="Century Gothic" panose="020B0502020202020204" pitchFamily="34" charset="0"/>
            </a:endParaRPr>
          </a:p>
        </p:txBody>
      </p:sp>
      <p:sp>
        <p:nvSpPr>
          <p:cNvPr id="21" name="Line 13">
            <a:extLst>
              <a:ext uri="{FF2B5EF4-FFF2-40B4-BE49-F238E27FC236}">
                <a16:creationId xmlns:a16="http://schemas.microsoft.com/office/drawing/2014/main" id="{C066BA50-5E9B-58EA-5303-8485EED6DD3F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094253" y="4655684"/>
            <a:ext cx="576530" cy="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 type="oval" w="sm" len="sm"/>
            <a:tailEnd type="oval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 sz="1600" dirty="0">
              <a:latin typeface="Century Gothic" panose="020B0502020202020204" pitchFamily="34" charset="0"/>
            </a:endParaRPr>
          </a:p>
        </p:txBody>
      </p:sp>
      <p:sp>
        <p:nvSpPr>
          <p:cNvPr id="2" name="Text Box 10">
            <a:extLst>
              <a:ext uri="{FF2B5EF4-FFF2-40B4-BE49-F238E27FC236}">
                <a16:creationId xmlns:a16="http://schemas.microsoft.com/office/drawing/2014/main" id="{9ED11031-5610-99C2-9D4B-1A362EB765E9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470900" y="3709606"/>
            <a:ext cx="7607283" cy="584775"/>
          </a:xfrm>
          <a:prstGeom prst="rect">
            <a:avLst/>
          </a:prstGeom>
          <a:solidFill>
            <a:schemeClr val="accent1">
              <a:lumMod val="40000"/>
              <a:lumOff val="60000"/>
              <a:alpha val="64999"/>
            </a:schemeClr>
          </a:solidFill>
          <a:ln w="12700">
            <a:noFill/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defPPr>
              <a:defRPr lang="it-IT"/>
            </a:defPPr>
            <a:lvl1pPr>
              <a:spcBef>
                <a:spcPct val="0"/>
              </a:spcBef>
              <a:defRPr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defRPr>
            </a:lvl1pPr>
            <a:lvl2pPr marL="571500">
              <a:spcBef>
                <a:spcPct val="0"/>
              </a:spcBef>
              <a:defRPr sz="2400">
                <a:latin typeface="Times New Roman" pitchFamily="18" charset="0"/>
              </a:defRPr>
            </a:lvl2pPr>
            <a:lvl3pPr marL="1143000">
              <a:spcBef>
                <a:spcPct val="0"/>
              </a:spcBef>
              <a:defRPr sz="2400">
                <a:latin typeface="Times New Roman" pitchFamily="18" charset="0"/>
              </a:defRPr>
            </a:lvl3pPr>
            <a:lvl4pPr marL="1714500">
              <a:spcBef>
                <a:spcPct val="0"/>
              </a:spcBef>
              <a:defRPr sz="2400">
                <a:latin typeface="Times New Roman" pitchFamily="18" charset="0"/>
              </a:defRPr>
            </a:lvl4pPr>
            <a:lvl5pPr marL="2286000">
              <a:spcBef>
                <a:spcPct val="0"/>
              </a:spcBef>
              <a:defRPr sz="2400">
                <a:latin typeface="Times New Roman" pitchFamily="18" charset="0"/>
              </a:defRPr>
            </a:lvl5pPr>
            <a:lvl6pPr marL="27432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6pPr>
            <a:lvl7pPr marL="32004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7pPr>
            <a:lvl8pPr marL="36576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8pPr>
            <a:lvl9pPr marL="41148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9pPr>
          </a:lstStyle>
          <a:p>
            <a:r>
              <a:rPr lang="it-IT" altLang="it-IT" sz="1600" dirty="0">
                <a:latin typeface="Century Gothic" panose="020B0502020202020204" pitchFamily="34" charset="0"/>
              </a:rPr>
              <a:t>   Possibile presenza di materiale non reagito anche dopo l’esplosione</a:t>
            </a:r>
          </a:p>
          <a:p>
            <a:r>
              <a:rPr lang="it-IT" altLang="it-IT" sz="1600" dirty="0">
                <a:latin typeface="Century Gothic" panose="020B0502020202020204" pitchFamily="34" charset="0"/>
              </a:rPr>
              <a:t>   completa</a:t>
            </a:r>
            <a:endParaRPr lang="it-IT" altLang="it-IT" sz="1600" dirty="0">
              <a:effectLst/>
              <a:latin typeface="Century Gothic" panose="020B0502020202020204" pitchFamily="34" charset="0"/>
            </a:endParaRPr>
          </a:p>
        </p:txBody>
      </p:sp>
      <p:sp>
        <p:nvSpPr>
          <p:cNvPr id="3" name="Text Box 10">
            <a:extLst>
              <a:ext uri="{FF2B5EF4-FFF2-40B4-BE49-F238E27FC236}">
                <a16:creationId xmlns:a16="http://schemas.microsoft.com/office/drawing/2014/main" id="{056CC2CB-C51A-7FB7-2FA8-4B13683B7AA3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470900" y="4476039"/>
            <a:ext cx="7607283" cy="338554"/>
          </a:xfrm>
          <a:prstGeom prst="rect">
            <a:avLst/>
          </a:prstGeom>
          <a:solidFill>
            <a:schemeClr val="accent1">
              <a:lumMod val="40000"/>
              <a:lumOff val="60000"/>
              <a:alpha val="64999"/>
            </a:schemeClr>
          </a:solidFill>
          <a:ln w="12700">
            <a:noFill/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defPPr>
              <a:defRPr lang="it-IT"/>
            </a:defPPr>
            <a:lvl1pPr>
              <a:spcBef>
                <a:spcPct val="0"/>
              </a:spcBef>
              <a:defRPr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defRPr>
            </a:lvl1pPr>
            <a:lvl2pPr marL="571500">
              <a:spcBef>
                <a:spcPct val="0"/>
              </a:spcBef>
              <a:defRPr sz="2400">
                <a:latin typeface="Times New Roman" pitchFamily="18" charset="0"/>
              </a:defRPr>
            </a:lvl2pPr>
            <a:lvl3pPr marL="1143000">
              <a:spcBef>
                <a:spcPct val="0"/>
              </a:spcBef>
              <a:defRPr sz="2400">
                <a:latin typeface="Times New Roman" pitchFamily="18" charset="0"/>
              </a:defRPr>
            </a:lvl3pPr>
            <a:lvl4pPr marL="1714500">
              <a:spcBef>
                <a:spcPct val="0"/>
              </a:spcBef>
              <a:defRPr sz="2400">
                <a:latin typeface="Times New Roman" pitchFamily="18" charset="0"/>
              </a:defRPr>
            </a:lvl4pPr>
            <a:lvl5pPr marL="2286000">
              <a:spcBef>
                <a:spcPct val="0"/>
              </a:spcBef>
              <a:defRPr sz="2400">
                <a:latin typeface="Times New Roman" pitchFamily="18" charset="0"/>
              </a:defRPr>
            </a:lvl5pPr>
            <a:lvl6pPr marL="27432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6pPr>
            <a:lvl7pPr marL="32004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7pPr>
            <a:lvl8pPr marL="36576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8pPr>
            <a:lvl9pPr marL="41148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9pPr>
          </a:lstStyle>
          <a:p>
            <a:r>
              <a:rPr lang="it-IT" altLang="it-IT" sz="1600" dirty="0">
                <a:latin typeface="Century Gothic" panose="020B0502020202020204" pitchFamily="34" charset="0"/>
              </a:rPr>
              <a:t>   Aspetto critico per sicurezza filiale e operatori di primo intervento</a:t>
            </a:r>
            <a:endParaRPr lang="it-IT" altLang="it-IT" sz="1600" dirty="0">
              <a:effectLst/>
              <a:latin typeface="Century Gothic" panose="020B0502020202020204" pitchFamily="34" charset="0"/>
            </a:endParaRPr>
          </a:p>
        </p:txBody>
      </p:sp>
      <p:sp>
        <p:nvSpPr>
          <p:cNvPr id="4" name="Text Box 10">
            <a:extLst>
              <a:ext uri="{FF2B5EF4-FFF2-40B4-BE49-F238E27FC236}">
                <a16:creationId xmlns:a16="http://schemas.microsoft.com/office/drawing/2014/main" id="{011BFC1E-DC67-7966-E492-6897659E52E5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486970" y="2077639"/>
            <a:ext cx="7607283" cy="338554"/>
          </a:xfrm>
          <a:prstGeom prst="rect">
            <a:avLst/>
          </a:prstGeom>
          <a:solidFill>
            <a:schemeClr val="accent1">
              <a:lumMod val="40000"/>
              <a:lumOff val="60000"/>
              <a:alpha val="64999"/>
            </a:schemeClr>
          </a:solidFill>
          <a:ln w="12700">
            <a:noFill/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defPPr>
              <a:defRPr lang="it-IT"/>
            </a:defPPr>
            <a:lvl1pPr>
              <a:spcBef>
                <a:spcPct val="0"/>
              </a:spcBef>
              <a:defRPr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defRPr>
            </a:lvl1pPr>
            <a:lvl2pPr marL="571500">
              <a:spcBef>
                <a:spcPct val="0"/>
              </a:spcBef>
              <a:defRPr sz="2400">
                <a:latin typeface="Times New Roman" pitchFamily="18" charset="0"/>
              </a:defRPr>
            </a:lvl2pPr>
            <a:lvl3pPr marL="1143000">
              <a:spcBef>
                <a:spcPct val="0"/>
              </a:spcBef>
              <a:defRPr sz="2400">
                <a:latin typeface="Times New Roman" pitchFamily="18" charset="0"/>
              </a:defRPr>
            </a:lvl3pPr>
            <a:lvl4pPr marL="1714500">
              <a:spcBef>
                <a:spcPct val="0"/>
              </a:spcBef>
              <a:defRPr sz="2400">
                <a:latin typeface="Times New Roman" pitchFamily="18" charset="0"/>
              </a:defRPr>
            </a:lvl4pPr>
            <a:lvl5pPr marL="2286000">
              <a:spcBef>
                <a:spcPct val="0"/>
              </a:spcBef>
              <a:defRPr sz="2400">
                <a:latin typeface="Times New Roman" pitchFamily="18" charset="0"/>
              </a:defRPr>
            </a:lvl5pPr>
            <a:lvl6pPr marL="27432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6pPr>
            <a:lvl7pPr marL="32004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7pPr>
            <a:lvl8pPr marL="36576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8pPr>
            <a:lvl9pPr marL="41148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9pPr>
          </a:lstStyle>
          <a:p>
            <a:r>
              <a:rPr lang="it-IT" altLang="it-IT" sz="1600" dirty="0">
                <a:latin typeface="Century Gothic" panose="020B0502020202020204" pitchFamily="34" charset="0"/>
              </a:rPr>
              <a:t>   Polvere Flash: deflagrazione rapida; elevata sensibilità fisica e termica</a:t>
            </a:r>
            <a:endParaRPr lang="it-IT" altLang="it-IT" sz="1600" dirty="0">
              <a:effectLst/>
              <a:latin typeface="Century Gothic" panose="020B0502020202020204" pitchFamily="34" charset="0"/>
            </a:endParaRPr>
          </a:p>
        </p:txBody>
      </p:sp>
      <p:sp>
        <p:nvSpPr>
          <p:cNvPr id="5" name="Line 13">
            <a:extLst>
              <a:ext uri="{FF2B5EF4-FFF2-40B4-BE49-F238E27FC236}">
                <a16:creationId xmlns:a16="http://schemas.microsoft.com/office/drawing/2014/main" id="{30C31369-CC96-CB3F-9224-D3498F9377ED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086218" y="4048535"/>
            <a:ext cx="576530" cy="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 type="oval" w="sm" len="sm"/>
            <a:tailEnd type="oval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 sz="1600" dirty="0">
              <a:latin typeface="Century Gothic" panose="020B0502020202020204" pitchFamily="34" charset="0"/>
            </a:endParaRPr>
          </a:p>
        </p:txBody>
      </p:sp>
      <p:sp>
        <p:nvSpPr>
          <p:cNvPr id="6" name="Line 13">
            <a:extLst>
              <a:ext uri="{FF2B5EF4-FFF2-40B4-BE49-F238E27FC236}">
                <a16:creationId xmlns:a16="http://schemas.microsoft.com/office/drawing/2014/main" id="{BB8A32EA-0F89-7A19-7A1A-DE64DD5BA852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086218" y="3341501"/>
            <a:ext cx="576530" cy="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 type="oval" w="sm" len="sm"/>
            <a:tailEnd type="oval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 sz="1600" dirty="0">
              <a:latin typeface="Century Gothic" panose="020B0502020202020204" pitchFamily="34" charset="0"/>
            </a:endParaRPr>
          </a:p>
        </p:txBody>
      </p:sp>
      <p:sp>
        <p:nvSpPr>
          <p:cNvPr id="7" name="Line 13">
            <a:extLst>
              <a:ext uri="{FF2B5EF4-FFF2-40B4-BE49-F238E27FC236}">
                <a16:creationId xmlns:a16="http://schemas.microsoft.com/office/drawing/2014/main" id="{3E5E6422-D11B-6CF8-B589-6F55A90ED77A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094253" y="2756884"/>
            <a:ext cx="576530" cy="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 type="oval" w="sm" len="sm"/>
            <a:tailEnd type="oval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 sz="1600" dirty="0">
              <a:latin typeface="Century Gothic" panose="020B0502020202020204" pitchFamily="34" charset="0"/>
            </a:endParaRPr>
          </a:p>
        </p:txBody>
      </p:sp>
      <p:sp>
        <p:nvSpPr>
          <p:cNvPr id="8" name="Line 13">
            <a:extLst>
              <a:ext uri="{FF2B5EF4-FFF2-40B4-BE49-F238E27FC236}">
                <a16:creationId xmlns:a16="http://schemas.microsoft.com/office/drawing/2014/main" id="{F228D641-E896-7FCC-B466-975E2CE742C2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094253" y="2257284"/>
            <a:ext cx="576530" cy="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 type="oval" w="sm" len="sm"/>
            <a:tailEnd type="oval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 sz="1600" dirty="0">
              <a:latin typeface="Century Gothic" panose="020B0502020202020204" pitchFamily="34" charset="0"/>
            </a:endParaRPr>
          </a:p>
        </p:txBody>
      </p:sp>
      <p:sp>
        <p:nvSpPr>
          <p:cNvPr id="29" name="Line 13">
            <a:extLst>
              <a:ext uri="{FF2B5EF4-FFF2-40B4-BE49-F238E27FC236}">
                <a16:creationId xmlns:a16="http://schemas.microsoft.com/office/drawing/2014/main" id="{07E45C05-C063-450B-C37F-0772C9583ADA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094253" y="1348099"/>
            <a:ext cx="576530" cy="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 type="oval" w="sm" len="sm"/>
            <a:tailEnd type="oval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 sz="1600" dirty="0">
              <a:latin typeface="Century Gothic" panose="020B0502020202020204" pitchFamily="34" charset="0"/>
            </a:endParaRPr>
          </a:p>
        </p:txBody>
      </p:sp>
      <p:sp>
        <p:nvSpPr>
          <p:cNvPr id="32" name="Line 13">
            <a:extLst>
              <a:ext uri="{FF2B5EF4-FFF2-40B4-BE49-F238E27FC236}">
                <a16:creationId xmlns:a16="http://schemas.microsoft.com/office/drawing/2014/main" id="{E759E919-13D4-B239-B214-D3752FEB1FCF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5830549" y="1348098"/>
            <a:ext cx="397630" cy="8112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 type="oval" w="sm" len="sm"/>
            <a:tailEnd type="oval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 sz="1600" dirty="0">
              <a:latin typeface="Century Gothic" panose="020B0502020202020204" pitchFamily="34" charset="0"/>
            </a:endParaRPr>
          </a:p>
        </p:txBody>
      </p:sp>
      <p:sp>
        <p:nvSpPr>
          <p:cNvPr id="33" name="Line 13">
            <a:extLst>
              <a:ext uri="{FF2B5EF4-FFF2-40B4-BE49-F238E27FC236}">
                <a16:creationId xmlns:a16="http://schemas.microsoft.com/office/drawing/2014/main" id="{069AF46D-28BF-EBF7-ACE0-40CCD17AB023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3491880" y="1348099"/>
            <a:ext cx="432514" cy="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 type="oval" w="sm" len="sm"/>
            <a:tailEnd type="oval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 sz="1600" dirty="0">
              <a:latin typeface="Century Gothic" panose="020B0502020202020204" pitchFamily="34" charset="0"/>
            </a:endParaRPr>
          </a:p>
        </p:txBody>
      </p:sp>
      <p:pic>
        <p:nvPicPr>
          <p:cNvPr id="13" name="Immagine 12">
            <a:extLst>
              <a:ext uri="{FF2B5EF4-FFF2-40B4-BE49-F238E27FC236}">
                <a16:creationId xmlns:a16="http://schemas.microsoft.com/office/drawing/2014/main" id="{F9B72B45-5FFB-192F-3D58-D0FDD37922F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18300" y="775184"/>
            <a:ext cx="1759883" cy="116563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8" name="Immagine 17">
            <a:extLst>
              <a:ext uri="{FF2B5EF4-FFF2-40B4-BE49-F238E27FC236}">
                <a16:creationId xmlns:a16="http://schemas.microsoft.com/office/drawing/2014/main" id="{A1E41F67-25A4-A712-B2CD-7ADE4CA04B2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2395" y="768381"/>
            <a:ext cx="1770154" cy="117244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3" name="Immagine 22">
            <a:extLst>
              <a:ext uri="{FF2B5EF4-FFF2-40B4-BE49-F238E27FC236}">
                <a16:creationId xmlns:a16="http://schemas.microsoft.com/office/drawing/2014/main" id="{7075CBCD-61B4-0ED0-CFFA-D79D42B040B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8492" y="786852"/>
            <a:ext cx="1689387" cy="111894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435412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Line 8"/>
          <p:cNvSpPr>
            <a:spLocks noChangeShapeType="1"/>
          </p:cNvSpPr>
          <p:nvPr/>
        </p:nvSpPr>
        <p:spPr bwMode="auto">
          <a:xfrm flipV="1">
            <a:off x="8388432" y="626672"/>
            <a:ext cx="0" cy="3265088"/>
          </a:xfrm>
          <a:prstGeom prst="line">
            <a:avLst/>
          </a:prstGeom>
          <a:noFill/>
          <a:ln w="9525">
            <a:solidFill>
              <a:srgbClr val="EF2A03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it-IT" sz="1800">
              <a:solidFill>
                <a:srgbClr val="000000"/>
              </a:solidFill>
              <a:latin typeface="Arial" charset="0"/>
            </a:endParaRPr>
          </a:p>
        </p:txBody>
      </p:sp>
      <p:cxnSp>
        <p:nvCxnSpPr>
          <p:cNvPr id="24" name="Connettore 1 23"/>
          <p:cNvCxnSpPr/>
          <p:nvPr/>
        </p:nvCxnSpPr>
        <p:spPr>
          <a:xfrm>
            <a:off x="2807296" y="611952"/>
            <a:ext cx="6336704" cy="14720"/>
          </a:xfrm>
          <a:prstGeom prst="line">
            <a:avLst/>
          </a:prstGeom>
          <a:ln w="254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CasellaDiTesto 17"/>
          <p:cNvSpPr txBox="1"/>
          <p:nvPr/>
        </p:nvSpPr>
        <p:spPr>
          <a:xfrm>
            <a:off x="2345929" y="242620"/>
            <a:ext cx="60424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b="1" spc="300" dirty="0">
                <a:solidFill>
                  <a:srgbClr val="FF0000"/>
                </a:solidFill>
                <a:latin typeface="Tw Cen MT" pitchFamily="34" charset="0"/>
              </a:rPr>
              <a:t>CARICAMENTO CON POLVERE FLASH</a:t>
            </a:r>
          </a:p>
        </p:txBody>
      </p:sp>
      <p:pic>
        <p:nvPicPr>
          <p:cNvPr id="20" name="Segnaposto contenuto 4">
            <a:extLst>
              <a:ext uri="{FF2B5EF4-FFF2-40B4-BE49-F238E27FC236}">
                <a16:creationId xmlns:a16="http://schemas.microsoft.com/office/drawing/2014/main" id="{218EF63E-5014-8BD2-D3A6-7B7503A2715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5656" y="951570"/>
            <a:ext cx="6912777" cy="388843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1204243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Line 8"/>
          <p:cNvSpPr>
            <a:spLocks noChangeShapeType="1"/>
          </p:cNvSpPr>
          <p:nvPr/>
        </p:nvSpPr>
        <p:spPr bwMode="auto">
          <a:xfrm flipV="1">
            <a:off x="8388432" y="626672"/>
            <a:ext cx="0" cy="3265088"/>
          </a:xfrm>
          <a:prstGeom prst="line">
            <a:avLst/>
          </a:prstGeom>
          <a:noFill/>
          <a:ln w="9525">
            <a:solidFill>
              <a:srgbClr val="EF2A03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it-IT" sz="18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1" name="Arc 10"/>
          <p:cNvSpPr>
            <a:spLocks/>
          </p:cNvSpPr>
          <p:nvPr/>
        </p:nvSpPr>
        <p:spPr bwMode="auto">
          <a:xfrm flipV="1">
            <a:off x="7797882" y="3884353"/>
            <a:ext cx="590550" cy="558502"/>
          </a:xfrm>
          <a:custGeom>
            <a:avLst/>
            <a:gdLst>
              <a:gd name="T0" fmla="*/ 0 w 21600"/>
              <a:gd name="T1" fmla="*/ 0 h 21600"/>
              <a:gd name="T2" fmla="*/ 6 w 21600"/>
              <a:gd name="T3" fmla="*/ 5 h 21600"/>
              <a:gd name="T4" fmla="*/ 0 w 21600"/>
              <a:gd name="T5" fmla="*/ 5 h 21600"/>
              <a:gd name="T6" fmla="*/ 0 60000 65536"/>
              <a:gd name="T7" fmla="*/ 0 60000 65536"/>
              <a:gd name="T8" fmla="*/ 0 60000 65536"/>
              <a:gd name="T9" fmla="*/ 0 w 21600"/>
              <a:gd name="T10" fmla="*/ 0 h 21600"/>
              <a:gd name="T11" fmla="*/ 21600 w 21600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9525">
            <a:solidFill>
              <a:srgbClr val="EF2A03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</a:pPr>
            <a:endParaRPr lang="it-IT" altLang="it-IT" sz="1800">
              <a:solidFill>
                <a:srgbClr val="000000"/>
              </a:solidFill>
            </a:endParaRPr>
          </a:p>
        </p:txBody>
      </p:sp>
      <p:cxnSp>
        <p:nvCxnSpPr>
          <p:cNvPr id="24" name="Connettore 1 23"/>
          <p:cNvCxnSpPr/>
          <p:nvPr/>
        </p:nvCxnSpPr>
        <p:spPr>
          <a:xfrm>
            <a:off x="2807296" y="611952"/>
            <a:ext cx="6336704" cy="14720"/>
          </a:xfrm>
          <a:prstGeom prst="line">
            <a:avLst/>
          </a:prstGeom>
          <a:ln w="254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CasellaDiTesto 17"/>
          <p:cNvSpPr txBox="1"/>
          <p:nvPr/>
        </p:nvSpPr>
        <p:spPr>
          <a:xfrm>
            <a:off x="1619672" y="257340"/>
            <a:ext cx="69127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spc="300" dirty="0">
                <a:solidFill>
                  <a:srgbClr val="FF0000"/>
                </a:solidFill>
                <a:latin typeface="Tw Cen MT" pitchFamily="34" charset="0"/>
              </a:rPr>
              <a:t>CARICAMENTO CON ESPLOSIVO ARTIGIANALE TATP</a:t>
            </a:r>
          </a:p>
        </p:txBody>
      </p:sp>
      <p:pic>
        <p:nvPicPr>
          <p:cNvPr id="17" name="Immagine 16">
            <a:extLst>
              <a:ext uri="{FF2B5EF4-FFF2-40B4-BE49-F238E27FC236}">
                <a16:creationId xmlns:a16="http://schemas.microsoft.com/office/drawing/2014/main" id="{C5F52EEE-B0B2-6096-DE52-0D37A22AAC7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330589" y="2051533"/>
            <a:ext cx="3370258" cy="223224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3" name="Immagine 22">
            <a:extLst>
              <a:ext uri="{FF2B5EF4-FFF2-40B4-BE49-F238E27FC236}">
                <a16:creationId xmlns:a16="http://schemas.microsoft.com/office/drawing/2014/main" id="{FC920DD3-1E37-B747-7F53-EC07D75B1F2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3387" y="1491630"/>
            <a:ext cx="4975045" cy="329516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168632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FF571A-8DCA-475A-5FE2-DB4FF5FA97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CasellaDiTesto 29">
            <a:extLst>
              <a:ext uri="{FF2B5EF4-FFF2-40B4-BE49-F238E27FC236}">
                <a16:creationId xmlns:a16="http://schemas.microsoft.com/office/drawing/2014/main" id="{9A5153A6-E834-44D3-54DD-B683ABE61229}"/>
              </a:ext>
            </a:extLst>
          </p:cNvPr>
          <p:cNvSpPr txBox="1"/>
          <p:nvPr/>
        </p:nvSpPr>
        <p:spPr>
          <a:xfrm>
            <a:off x="1691680" y="247453"/>
            <a:ext cx="71287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b="1" spc="300" dirty="0">
                <a:solidFill>
                  <a:srgbClr val="FF0000"/>
                </a:solidFill>
                <a:latin typeface="Tw Cen MT" pitchFamily="34" charset="0"/>
              </a:rPr>
              <a:t>SISTEMI DI ACCENSIONE E INDICATORI SULLA SCENA</a:t>
            </a:r>
          </a:p>
        </p:txBody>
      </p:sp>
      <p:sp>
        <p:nvSpPr>
          <p:cNvPr id="10" name="Line 8">
            <a:extLst>
              <a:ext uri="{FF2B5EF4-FFF2-40B4-BE49-F238E27FC236}">
                <a16:creationId xmlns:a16="http://schemas.microsoft.com/office/drawing/2014/main" id="{5450D2D3-1169-D26E-E1DC-DEC61D91394E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8670781" y="626672"/>
            <a:ext cx="1" cy="4009732"/>
          </a:xfrm>
          <a:prstGeom prst="line">
            <a:avLst/>
          </a:prstGeom>
          <a:noFill/>
          <a:ln w="9525">
            <a:solidFill>
              <a:srgbClr val="EF2A03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it-IT" sz="18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9" name="Text Box 10">
            <a:extLst>
              <a:ext uri="{FF2B5EF4-FFF2-40B4-BE49-F238E27FC236}">
                <a16:creationId xmlns:a16="http://schemas.microsoft.com/office/drawing/2014/main" id="{25B0F8E7-38AA-44A8-B0F4-2CB1527369B9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470899" y="2774229"/>
            <a:ext cx="7607287" cy="338554"/>
          </a:xfrm>
          <a:prstGeom prst="rect">
            <a:avLst/>
          </a:prstGeom>
          <a:solidFill>
            <a:schemeClr val="accent1">
              <a:lumMod val="40000"/>
              <a:lumOff val="60000"/>
              <a:alpha val="64999"/>
            </a:schemeClr>
          </a:solidFill>
          <a:ln w="12700">
            <a:noFill/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defPPr>
              <a:defRPr lang="it-IT"/>
            </a:defPPr>
            <a:lvl1pPr>
              <a:spcBef>
                <a:spcPct val="0"/>
              </a:spcBef>
              <a:defRPr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defRPr>
            </a:lvl1pPr>
            <a:lvl2pPr marL="571500">
              <a:spcBef>
                <a:spcPct val="0"/>
              </a:spcBef>
              <a:defRPr sz="2400">
                <a:latin typeface="Times New Roman" pitchFamily="18" charset="0"/>
              </a:defRPr>
            </a:lvl2pPr>
            <a:lvl3pPr marL="1143000">
              <a:spcBef>
                <a:spcPct val="0"/>
              </a:spcBef>
              <a:defRPr sz="2400">
                <a:latin typeface="Times New Roman" pitchFamily="18" charset="0"/>
              </a:defRPr>
            </a:lvl3pPr>
            <a:lvl4pPr marL="1714500">
              <a:spcBef>
                <a:spcPct val="0"/>
              </a:spcBef>
              <a:defRPr sz="2400">
                <a:latin typeface="Times New Roman" pitchFamily="18" charset="0"/>
              </a:defRPr>
            </a:lvl4pPr>
            <a:lvl5pPr marL="2286000">
              <a:spcBef>
                <a:spcPct val="0"/>
              </a:spcBef>
              <a:defRPr sz="2400">
                <a:latin typeface="Times New Roman" pitchFamily="18" charset="0"/>
              </a:defRPr>
            </a:lvl5pPr>
            <a:lvl6pPr marL="27432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6pPr>
            <a:lvl7pPr marL="32004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7pPr>
            <a:lvl8pPr marL="36576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8pPr>
            <a:lvl9pPr marL="41148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9pPr>
          </a:lstStyle>
          <a:p>
            <a:r>
              <a:rPr lang="it-IT" altLang="it-IT" sz="1600" dirty="0">
                <a:latin typeface="Century Gothic" panose="020B0502020202020204" pitchFamily="34" charset="0"/>
              </a:rPr>
              <a:t>   Innesco elettrico: </a:t>
            </a:r>
            <a:r>
              <a:rPr lang="it-IT" altLang="it-IT" sz="1600" dirty="0" err="1">
                <a:latin typeface="Century Gothic" panose="020B0502020202020204" pitchFamily="34" charset="0"/>
              </a:rPr>
              <a:t>piu’</a:t>
            </a:r>
            <a:r>
              <a:rPr lang="it-IT" altLang="it-IT" sz="1600" dirty="0">
                <a:latin typeface="Century Gothic" panose="020B0502020202020204" pitchFamily="34" charset="0"/>
              </a:rPr>
              <a:t> affidabile; batterie da 12V per motociclo</a:t>
            </a:r>
          </a:p>
        </p:txBody>
      </p:sp>
      <p:cxnSp>
        <p:nvCxnSpPr>
          <p:cNvPr id="24" name="Connettore 1 23">
            <a:extLst>
              <a:ext uri="{FF2B5EF4-FFF2-40B4-BE49-F238E27FC236}">
                <a16:creationId xmlns:a16="http://schemas.microsoft.com/office/drawing/2014/main" id="{BD76E223-F948-B0B0-4FE5-17C5D936303A}"/>
              </a:ext>
            </a:extLst>
          </p:cNvPr>
          <p:cNvCxnSpPr/>
          <p:nvPr/>
        </p:nvCxnSpPr>
        <p:spPr>
          <a:xfrm flipV="1">
            <a:off x="2627784" y="607392"/>
            <a:ext cx="6516216" cy="19280"/>
          </a:xfrm>
          <a:prstGeom prst="line">
            <a:avLst/>
          </a:prstGeom>
          <a:ln w="254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 Box 10">
            <a:extLst>
              <a:ext uri="{FF2B5EF4-FFF2-40B4-BE49-F238E27FC236}">
                <a16:creationId xmlns:a16="http://schemas.microsoft.com/office/drawing/2014/main" id="{158846C9-378F-92EE-144A-98B418FB0F8E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470899" y="3341499"/>
            <a:ext cx="7607283" cy="338554"/>
          </a:xfrm>
          <a:prstGeom prst="rect">
            <a:avLst/>
          </a:prstGeom>
          <a:solidFill>
            <a:schemeClr val="accent1">
              <a:lumMod val="40000"/>
              <a:lumOff val="60000"/>
              <a:alpha val="64999"/>
            </a:schemeClr>
          </a:solidFill>
          <a:ln w="12700">
            <a:noFill/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defPPr>
              <a:defRPr lang="it-IT"/>
            </a:defPPr>
            <a:lvl1pPr>
              <a:spcBef>
                <a:spcPct val="0"/>
              </a:spcBef>
              <a:defRPr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defRPr>
            </a:lvl1pPr>
            <a:lvl2pPr marL="571500">
              <a:spcBef>
                <a:spcPct val="0"/>
              </a:spcBef>
              <a:defRPr sz="2400">
                <a:latin typeface="Times New Roman" pitchFamily="18" charset="0"/>
              </a:defRPr>
            </a:lvl2pPr>
            <a:lvl3pPr marL="1143000">
              <a:spcBef>
                <a:spcPct val="0"/>
              </a:spcBef>
              <a:defRPr sz="2400">
                <a:latin typeface="Times New Roman" pitchFamily="18" charset="0"/>
              </a:defRPr>
            </a:lvl3pPr>
            <a:lvl4pPr marL="1714500">
              <a:spcBef>
                <a:spcPct val="0"/>
              </a:spcBef>
              <a:defRPr sz="2400">
                <a:latin typeface="Times New Roman" pitchFamily="18" charset="0"/>
              </a:defRPr>
            </a:lvl4pPr>
            <a:lvl5pPr marL="2286000">
              <a:spcBef>
                <a:spcPct val="0"/>
              </a:spcBef>
              <a:defRPr sz="2400">
                <a:latin typeface="Times New Roman" pitchFamily="18" charset="0"/>
              </a:defRPr>
            </a:lvl5pPr>
            <a:lvl6pPr marL="27432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6pPr>
            <a:lvl7pPr marL="32004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7pPr>
            <a:lvl8pPr marL="36576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8pPr>
            <a:lvl9pPr marL="41148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9pPr>
          </a:lstStyle>
          <a:p>
            <a:r>
              <a:rPr lang="it-IT" altLang="it-IT" sz="1600" dirty="0">
                <a:latin typeface="Century Gothic" panose="020B0502020202020204" pitchFamily="34" charset="0"/>
              </a:rPr>
              <a:t>   Indicatori: fili, connettori, nastro isolante, residui di batterie</a:t>
            </a:r>
            <a:endParaRPr lang="it-IT" altLang="it-IT" sz="1600" dirty="0">
              <a:effectLst/>
              <a:latin typeface="Century Gothic" panose="020B0502020202020204" pitchFamily="34" charset="0"/>
            </a:endParaRPr>
          </a:p>
        </p:txBody>
      </p:sp>
      <p:sp>
        <p:nvSpPr>
          <p:cNvPr id="21" name="Line 13">
            <a:extLst>
              <a:ext uri="{FF2B5EF4-FFF2-40B4-BE49-F238E27FC236}">
                <a16:creationId xmlns:a16="http://schemas.microsoft.com/office/drawing/2014/main" id="{5279CA1A-CF73-CA9C-F1F7-6DA98C896C57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094253" y="4655684"/>
            <a:ext cx="576530" cy="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 type="oval" w="sm" len="sm"/>
            <a:tailEnd type="oval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 sz="1600" dirty="0">
              <a:latin typeface="Century Gothic" panose="020B0502020202020204" pitchFamily="34" charset="0"/>
            </a:endParaRPr>
          </a:p>
        </p:txBody>
      </p:sp>
      <p:sp>
        <p:nvSpPr>
          <p:cNvPr id="2" name="Text Box 10">
            <a:extLst>
              <a:ext uri="{FF2B5EF4-FFF2-40B4-BE49-F238E27FC236}">
                <a16:creationId xmlns:a16="http://schemas.microsoft.com/office/drawing/2014/main" id="{1B878498-DAED-F36F-3E53-EB6983CD8AE7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478934" y="3908769"/>
            <a:ext cx="7607283" cy="338554"/>
          </a:xfrm>
          <a:prstGeom prst="rect">
            <a:avLst/>
          </a:prstGeom>
          <a:solidFill>
            <a:schemeClr val="accent1">
              <a:lumMod val="40000"/>
              <a:lumOff val="60000"/>
              <a:alpha val="64999"/>
            </a:schemeClr>
          </a:solidFill>
          <a:ln w="12700">
            <a:noFill/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defPPr>
              <a:defRPr lang="it-IT"/>
            </a:defPPr>
            <a:lvl1pPr>
              <a:spcBef>
                <a:spcPct val="0"/>
              </a:spcBef>
              <a:defRPr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defRPr>
            </a:lvl1pPr>
            <a:lvl2pPr marL="571500">
              <a:spcBef>
                <a:spcPct val="0"/>
              </a:spcBef>
              <a:defRPr sz="2400">
                <a:latin typeface="Times New Roman" pitchFamily="18" charset="0"/>
              </a:defRPr>
            </a:lvl2pPr>
            <a:lvl3pPr marL="1143000">
              <a:spcBef>
                <a:spcPct val="0"/>
              </a:spcBef>
              <a:defRPr sz="2400">
                <a:latin typeface="Times New Roman" pitchFamily="18" charset="0"/>
              </a:defRPr>
            </a:lvl3pPr>
            <a:lvl4pPr marL="1714500">
              <a:spcBef>
                <a:spcPct val="0"/>
              </a:spcBef>
              <a:defRPr sz="2400">
                <a:latin typeface="Times New Roman" pitchFamily="18" charset="0"/>
              </a:defRPr>
            </a:lvl4pPr>
            <a:lvl5pPr marL="2286000">
              <a:spcBef>
                <a:spcPct val="0"/>
              </a:spcBef>
              <a:defRPr sz="2400">
                <a:latin typeface="Times New Roman" pitchFamily="18" charset="0"/>
              </a:defRPr>
            </a:lvl5pPr>
            <a:lvl6pPr marL="27432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6pPr>
            <a:lvl7pPr marL="32004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7pPr>
            <a:lvl8pPr marL="36576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8pPr>
            <a:lvl9pPr marL="41148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9pPr>
          </a:lstStyle>
          <a:p>
            <a:r>
              <a:rPr lang="it-IT" altLang="it-IT" sz="1600" dirty="0">
                <a:latin typeface="Century Gothic" panose="020B0502020202020204" pitchFamily="34" charset="0"/>
              </a:rPr>
              <a:t>   L’innesco rivela competenza e modus operandi del gruppo</a:t>
            </a:r>
            <a:endParaRPr lang="it-IT" altLang="it-IT" sz="1600" dirty="0">
              <a:effectLst/>
              <a:latin typeface="Century Gothic" panose="020B0502020202020204" pitchFamily="34" charset="0"/>
            </a:endParaRPr>
          </a:p>
        </p:txBody>
      </p:sp>
      <p:sp>
        <p:nvSpPr>
          <p:cNvPr id="3" name="Text Box 10">
            <a:extLst>
              <a:ext uri="{FF2B5EF4-FFF2-40B4-BE49-F238E27FC236}">
                <a16:creationId xmlns:a16="http://schemas.microsoft.com/office/drawing/2014/main" id="{BBACBCD7-6956-2DFA-127C-43A8975E1C0B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470900" y="4476039"/>
            <a:ext cx="7607283" cy="338554"/>
          </a:xfrm>
          <a:prstGeom prst="rect">
            <a:avLst/>
          </a:prstGeom>
          <a:solidFill>
            <a:schemeClr val="accent1">
              <a:lumMod val="40000"/>
              <a:lumOff val="60000"/>
              <a:alpha val="64999"/>
            </a:schemeClr>
          </a:solidFill>
          <a:ln w="12700">
            <a:noFill/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defPPr>
              <a:defRPr lang="it-IT"/>
            </a:defPPr>
            <a:lvl1pPr>
              <a:spcBef>
                <a:spcPct val="0"/>
              </a:spcBef>
              <a:defRPr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defRPr>
            </a:lvl1pPr>
            <a:lvl2pPr marL="571500">
              <a:spcBef>
                <a:spcPct val="0"/>
              </a:spcBef>
              <a:defRPr sz="2400">
                <a:latin typeface="Times New Roman" pitchFamily="18" charset="0"/>
              </a:defRPr>
            </a:lvl2pPr>
            <a:lvl3pPr marL="1143000">
              <a:spcBef>
                <a:spcPct val="0"/>
              </a:spcBef>
              <a:defRPr sz="2400">
                <a:latin typeface="Times New Roman" pitchFamily="18" charset="0"/>
              </a:defRPr>
            </a:lvl3pPr>
            <a:lvl4pPr marL="1714500">
              <a:spcBef>
                <a:spcPct val="0"/>
              </a:spcBef>
              <a:defRPr sz="2400">
                <a:latin typeface="Times New Roman" pitchFamily="18" charset="0"/>
              </a:defRPr>
            </a:lvl4pPr>
            <a:lvl5pPr marL="2286000">
              <a:spcBef>
                <a:spcPct val="0"/>
              </a:spcBef>
              <a:defRPr sz="2400">
                <a:latin typeface="Times New Roman" pitchFamily="18" charset="0"/>
              </a:defRPr>
            </a:lvl5pPr>
            <a:lvl6pPr marL="27432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6pPr>
            <a:lvl7pPr marL="32004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7pPr>
            <a:lvl8pPr marL="36576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8pPr>
            <a:lvl9pPr marL="41148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9pPr>
          </a:lstStyle>
          <a:p>
            <a:r>
              <a:rPr lang="it-IT" altLang="it-IT" sz="1600" dirty="0">
                <a:latin typeface="Century Gothic" panose="020B0502020202020204" pitchFamily="34" charset="0"/>
              </a:rPr>
              <a:t>   Rischio elevato in presenza di circuiti interrotti</a:t>
            </a:r>
            <a:endParaRPr lang="it-IT" altLang="it-IT" sz="1600" dirty="0">
              <a:effectLst/>
              <a:latin typeface="Century Gothic" panose="020B0502020202020204" pitchFamily="34" charset="0"/>
            </a:endParaRPr>
          </a:p>
        </p:txBody>
      </p:sp>
      <p:sp>
        <p:nvSpPr>
          <p:cNvPr id="4" name="Text Box 10">
            <a:extLst>
              <a:ext uri="{FF2B5EF4-FFF2-40B4-BE49-F238E27FC236}">
                <a16:creationId xmlns:a16="http://schemas.microsoft.com/office/drawing/2014/main" id="{B09F591E-2F0D-8B8A-2BC0-96D06AB88C0F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470899" y="2206959"/>
            <a:ext cx="7607283" cy="338554"/>
          </a:xfrm>
          <a:prstGeom prst="rect">
            <a:avLst/>
          </a:prstGeom>
          <a:solidFill>
            <a:schemeClr val="accent1">
              <a:lumMod val="40000"/>
              <a:lumOff val="60000"/>
              <a:alpha val="64999"/>
            </a:schemeClr>
          </a:solidFill>
          <a:ln w="12700">
            <a:noFill/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defPPr>
              <a:defRPr lang="it-IT"/>
            </a:defPPr>
            <a:lvl1pPr>
              <a:spcBef>
                <a:spcPct val="0"/>
              </a:spcBef>
              <a:defRPr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defRPr>
            </a:lvl1pPr>
            <a:lvl2pPr marL="571500">
              <a:spcBef>
                <a:spcPct val="0"/>
              </a:spcBef>
              <a:defRPr sz="2400">
                <a:latin typeface="Times New Roman" pitchFamily="18" charset="0"/>
              </a:defRPr>
            </a:lvl2pPr>
            <a:lvl3pPr marL="1143000">
              <a:spcBef>
                <a:spcPct val="0"/>
              </a:spcBef>
              <a:defRPr sz="2400">
                <a:latin typeface="Times New Roman" pitchFamily="18" charset="0"/>
              </a:defRPr>
            </a:lvl3pPr>
            <a:lvl4pPr marL="1714500">
              <a:spcBef>
                <a:spcPct val="0"/>
              </a:spcBef>
              <a:defRPr sz="2400">
                <a:latin typeface="Times New Roman" pitchFamily="18" charset="0"/>
              </a:defRPr>
            </a:lvl4pPr>
            <a:lvl5pPr marL="2286000">
              <a:spcBef>
                <a:spcPct val="0"/>
              </a:spcBef>
              <a:defRPr sz="2400">
                <a:latin typeface="Times New Roman" pitchFamily="18" charset="0"/>
              </a:defRPr>
            </a:lvl5pPr>
            <a:lvl6pPr marL="27432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6pPr>
            <a:lvl7pPr marL="32004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7pPr>
            <a:lvl8pPr marL="36576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8pPr>
            <a:lvl9pPr marL="41148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9pPr>
          </a:lstStyle>
          <a:p>
            <a:r>
              <a:rPr lang="it-IT" altLang="it-IT" sz="1600" dirty="0">
                <a:latin typeface="Century Gothic" panose="020B0502020202020204" pitchFamily="34" charset="0"/>
              </a:rPr>
              <a:t>   Miccia pirotecnica: semplice ma imprevedibile nei tempi</a:t>
            </a:r>
            <a:endParaRPr lang="it-IT" altLang="it-IT" sz="1600" dirty="0">
              <a:effectLst/>
              <a:latin typeface="Century Gothic" panose="020B0502020202020204" pitchFamily="34" charset="0"/>
            </a:endParaRPr>
          </a:p>
        </p:txBody>
      </p:sp>
      <p:sp>
        <p:nvSpPr>
          <p:cNvPr id="5" name="Line 13">
            <a:extLst>
              <a:ext uri="{FF2B5EF4-FFF2-40B4-BE49-F238E27FC236}">
                <a16:creationId xmlns:a16="http://schemas.microsoft.com/office/drawing/2014/main" id="{56088D7E-BDC5-DD3A-8485-058B5ACB67DC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086218" y="4048535"/>
            <a:ext cx="576530" cy="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 type="oval" w="sm" len="sm"/>
            <a:tailEnd type="oval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 sz="1600" dirty="0">
              <a:latin typeface="Century Gothic" panose="020B0502020202020204" pitchFamily="34" charset="0"/>
            </a:endParaRPr>
          </a:p>
        </p:txBody>
      </p:sp>
      <p:sp>
        <p:nvSpPr>
          <p:cNvPr id="6" name="Line 13">
            <a:extLst>
              <a:ext uri="{FF2B5EF4-FFF2-40B4-BE49-F238E27FC236}">
                <a16:creationId xmlns:a16="http://schemas.microsoft.com/office/drawing/2014/main" id="{0FA8D36E-1A23-2078-DCD7-3F712255E817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078182" y="3510776"/>
            <a:ext cx="576530" cy="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 type="oval" w="sm" len="sm"/>
            <a:tailEnd type="oval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 sz="1600" dirty="0">
              <a:latin typeface="Century Gothic" panose="020B0502020202020204" pitchFamily="34" charset="0"/>
            </a:endParaRPr>
          </a:p>
        </p:txBody>
      </p:sp>
      <p:sp>
        <p:nvSpPr>
          <p:cNvPr id="7" name="Line 13">
            <a:extLst>
              <a:ext uri="{FF2B5EF4-FFF2-40B4-BE49-F238E27FC236}">
                <a16:creationId xmlns:a16="http://schemas.microsoft.com/office/drawing/2014/main" id="{2A96C3B9-41C9-2E11-EDBA-FCE2EACD136D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086218" y="2941950"/>
            <a:ext cx="576530" cy="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 type="oval" w="sm" len="sm"/>
            <a:tailEnd type="oval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 sz="1600" dirty="0">
              <a:latin typeface="Century Gothic" panose="020B0502020202020204" pitchFamily="34" charset="0"/>
            </a:endParaRPr>
          </a:p>
        </p:txBody>
      </p:sp>
      <p:sp>
        <p:nvSpPr>
          <p:cNvPr id="8" name="Line 13">
            <a:extLst>
              <a:ext uri="{FF2B5EF4-FFF2-40B4-BE49-F238E27FC236}">
                <a16:creationId xmlns:a16="http://schemas.microsoft.com/office/drawing/2014/main" id="{4B549685-F636-54BA-6AB5-2919EBE9CDD5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094253" y="2376236"/>
            <a:ext cx="576530" cy="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 type="oval" w="sm" len="sm"/>
            <a:tailEnd type="oval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 sz="1600" dirty="0">
              <a:latin typeface="Century Gothic" panose="020B0502020202020204" pitchFamily="34" charset="0"/>
            </a:endParaRPr>
          </a:p>
        </p:txBody>
      </p:sp>
      <p:sp>
        <p:nvSpPr>
          <p:cNvPr id="29" name="Line 13">
            <a:extLst>
              <a:ext uri="{FF2B5EF4-FFF2-40B4-BE49-F238E27FC236}">
                <a16:creationId xmlns:a16="http://schemas.microsoft.com/office/drawing/2014/main" id="{A8988B7C-20BE-100C-06A4-8CED1BFD7B62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094253" y="1397209"/>
            <a:ext cx="576530" cy="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 type="oval" w="sm" len="sm"/>
            <a:tailEnd type="oval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 sz="1600" dirty="0">
              <a:latin typeface="Century Gothic" panose="020B0502020202020204" pitchFamily="34" charset="0"/>
            </a:endParaRPr>
          </a:p>
        </p:txBody>
      </p:sp>
      <p:sp>
        <p:nvSpPr>
          <p:cNvPr id="32" name="Line 13">
            <a:extLst>
              <a:ext uri="{FF2B5EF4-FFF2-40B4-BE49-F238E27FC236}">
                <a16:creationId xmlns:a16="http://schemas.microsoft.com/office/drawing/2014/main" id="{F4F337EC-479C-8AC2-AACF-F69D5A1D129E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5665135" y="1409079"/>
            <a:ext cx="563047" cy="1894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 type="oval" w="sm" len="sm"/>
            <a:tailEnd type="oval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 sz="1600" dirty="0">
              <a:latin typeface="Century Gothic" panose="020B0502020202020204" pitchFamily="34" charset="0"/>
            </a:endParaRPr>
          </a:p>
        </p:txBody>
      </p:sp>
      <p:sp>
        <p:nvSpPr>
          <p:cNvPr id="33" name="Line 13">
            <a:extLst>
              <a:ext uri="{FF2B5EF4-FFF2-40B4-BE49-F238E27FC236}">
                <a16:creationId xmlns:a16="http://schemas.microsoft.com/office/drawing/2014/main" id="{FA72014B-A611-667F-FC37-7030F5E555DD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3275856" y="1409079"/>
            <a:ext cx="432514" cy="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 type="oval" w="sm" len="sm"/>
            <a:tailEnd type="oval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 sz="1600" dirty="0">
              <a:latin typeface="Century Gothic" panose="020B0502020202020204" pitchFamily="34" charset="0"/>
            </a:endParaRPr>
          </a:p>
        </p:txBody>
      </p:sp>
      <p:pic>
        <p:nvPicPr>
          <p:cNvPr id="9" name="Immagine 8">
            <a:extLst>
              <a:ext uri="{FF2B5EF4-FFF2-40B4-BE49-F238E27FC236}">
                <a16:creationId xmlns:a16="http://schemas.microsoft.com/office/drawing/2014/main" id="{33B887D6-76A3-A323-5B8A-5F3A0651DEE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0886" y="783772"/>
            <a:ext cx="1817273" cy="125440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1" name="Immagine 10">
            <a:extLst>
              <a:ext uri="{FF2B5EF4-FFF2-40B4-BE49-F238E27FC236}">
                <a16:creationId xmlns:a16="http://schemas.microsoft.com/office/drawing/2014/main" id="{D2F2CA95-98B0-93D2-E70E-A5946F97230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73988" y="795458"/>
            <a:ext cx="1875078" cy="124271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0" name="Immagine 19">
            <a:extLst>
              <a:ext uri="{FF2B5EF4-FFF2-40B4-BE49-F238E27FC236}">
                <a16:creationId xmlns:a16="http://schemas.microsoft.com/office/drawing/2014/main" id="{E3BBF69C-0FF5-2C1B-FA92-EEEB39E722CD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2171" y="824862"/>
            <a:ext cx="1614504" cy="121087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547289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Line 8"/>
          <p:cNvSpPr>
            <a:spLocks noChangeShapeType="1"/>
          </p:cNvSpPr>
          <p:nvPr/>
        </p:nvSpPr>
        <p:spPr bwMode="auto">
          <a:xfrm flipV="1">
            <a:off x="8676456" y="637774"/>
            <a:ext cx="0" cy="3265088"/>
          </a:xfrm>
          <a:prstGeom prst="line">
            <a:avLst/>
          </a:prstGeom>
          <a:noFill/>
          <a:ln w="9525">
            <a:solidFill>
              <a:srgbClr val="EF2A03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it-IT" sz="18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1" name="Arc 10"/>
          <p:cNvSpPr>
            <a:spLocks/>
          </p:cNvSpPr>
          <p:nvPr/>
        </p:nvSpPr>
        <p:spPr bwMode="auto">
          <a:xfrm flipV="1">
            <a:off x="7797882" y="3884353"/>
            <a:ext cx="590550" cy="558502"/>
          </a:xfrm>
          <a:custGeom>
            <a:avLst/>
            <a:gdLst>
              <a:gd name="T0" fmla="*/ 0 w 21600"/>
              <a:gd name="T1" fmla="*/ 0 h 21600"/>
              <a:gd name="T2" fmla="*/ 6 w 21600"/>
              <a:gd name="T3" fmla="*/ 5 h 21600"/>
              <a:gd name="T4" fmla="*/ 0 w 21600"/>
              <a:gd name="T5" fmla="*/ 5 h 21600"/>
              <a:gd name="T6" fmla="*/ 0 60000 65536"/>
              <a:gd name="T7" fmla="*/ 0 60000 65536"/>
              <a:gd name="T8" fmla="*/ 0 60000 65536"/>
              <a:gd name="T9" fmla="*/ 0 w 21600"/>
              <a:gd name="T10" fmla="*/ 0 h 21600"/>
              <a:gd name="T11" fmla="*/ 21600 w 21600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9525">
            <a:solidFill>
              <a:srgbClr val="EF2A03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</a:pPr>
            <a:endParaRPr lang="it-IT" altLang="it-IT" sz="1800">
              <a:solidFill>
                <a:srgbClr val="000000"/>
              </a:solidFill>
            </a:endParaRPr>
          </a:p>
        </p:txBody>
      </p:sp>
      <p:cxnSp>
        <p:nvCxnSpPr>
          <p:cNvPr id="24" name="Connettore 1 23"/>
          <p:cNvCxnSpPr/>
          <p:nvPr/>
        </p:nvCxnSpPr>
        <p:spPr>
          <a:xfrm>
            <a:off x="2807296" y="611952"/>
            <a:ext cx="6336704" cy="14720"/>
          </a:xfrm>
          <a:prstGeom prst="line">
            <a:avLst/>
          </a:prstGeom>
          <a:ln w="254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CasellaDiTesto 17"/>
          <p:cNvSpPr txBox="1"/>
          <p:nvPr/>
        </p:nvSpPr>
        <p:spPr>
          <a:xfrm>
            <a:off x="2429508" y="229566"/>
            <a:ext cx="62469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b="1" spc="300" dirty="0">
                <a:solidFill>
                  <a:srgbClr val="FF0000"/>
                </a:solidFill>
                <a:latin typeface="Tw Cen MT" pitchFamily="34" charset="0"/>
              </a:rPr>
              <a:t>INNESCHI UTILIZZATI</a:t>
            </a:r>
          </a:p>
        </p:txBody>
      </p:sp>
      <p:pic>
        <p:nvPicPr>
          <p:cNvPr id="17" name="Immagine 16">
            <a:extLst>
              <a:ext uri="{FF2B5EF4-FFF2-40B4-BE49-F238E27FC236}">
                <a16:creationId xmlns:a16="http://schemas.microsoft.com/office/drawing/2014/main" id="{D5F414D5-112C-D6A9-1D2A-8F1D2B0F3B1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184" y="1742553"/>
            <a:ext cx="3600400" cy="270030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23" name="Immagine 22">
            <a:extLst>
              <a:ext uri="{FF2B5EF4-FFF2-40B4-BE49-F238E27FC236}">
                <a16:creationId xmlns:a16="http://schemas.microsoft.com/office/drawing/2014/main" id="{09CCCD1C-1AC6-D07D-12F9-7CB1E117B95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8596" y="1742553"/>
            <a:ext cx="4147860" cy="274728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6" name="Text Box 10">
            <a:extLst>
              <a:ext uri="{FF2B5EF4-FFF2-40B4-BE49-F238E27FC236}">
                <a16:creationId xmlns:a16="http://schemas.microsoft.com/office/drawing/2014/main" id="{0F8139BE-0432-6E5C-BEA8-2175A7613DCC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1972310" y="889554"/>
            <a:ext cx="1159529" cy="338554"/>
          </a:xfrm>
          <a:prstGeom prst="rect">
            <a:avLst/>
          </a:prstGeom>
          <a:solidFill>
            <a:schemeClr val="accent1">
              <a:lumMod val="40000"/>
              <a:lumOff val="60000"/>
              <a:alpha val="64999"/>
            </a:schemeClr>
          </a:solidFill>
          <a:ln w="12700">
            <a:noFill/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571500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714500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286000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743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3200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657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4114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r>
              <a:rPr lang="it-IT" altLang="it-IT" sz="1600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anose="020B0502020202020204" pitchFamily="34" charset="0"/>
              </a:rPr>
              <a:t>Miccia</a:t>
            </a:r>
            <a:endParaRPr lang="it-IT" altLang="it-IT" sz="1600" dirty="0">
              <a:solidFill>
                <a:srgbClr val="000099"/>
              </a:solidFill>
              <a:latin typeface="Century Gothic" panose="020B0502020202020204" pitchFamily="34" charset="0"/>
            </a:endParaRPr>
          </a:p>
        </p:txBody>
      </p:sp>
      <p:sp>
        <p:nvSpPr>
          <p:cNvPr id="7" name="Text Box 10">
            <a:extLst>
              <a:ext uri="{FF2B5EF4-FFF2-40B4-BE49-F238E27FC236}">
                <a16:creationId xmlns:a16="http://schemas.microsoft.com/office/drawing/2014/main" id="{7929592F-AA37-6B51-E521-D33C72D2FA18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5748600" y="889554"/>
            <a:ext cx="1775285" cy="338554"/>
          </a:xfrm>
          <a:prstGeom prst="rect">
            <a:avLst/>
          </a:prstGeom>
          <a:solidFill>
            <a:schemeClr val="accent1">
              <a:lumMod val="40000"/>
              <a:lumOff val="60000"/>
              <a:alpha val="64999"/>
            </a:schemeClr>
          </a:solidFill>
          <a:ln w="12700">
            <a:noFill/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571500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714500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286000">
              <a:spcBef>
                <a:spcPct val="0"/>
              </a:spcBef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743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3200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657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4114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r>
              <a:rPr lang="it-IT" altLang="it-IT" sz="1600" dirty="0"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entury Gothic" panose="020B0502020202020204" pitchFamily="34" charset="0"/>
              </a:rPr>
              <a:t>Sistemi elettrici</a:t>
            </a:r>
            <a:endParaRPr lang="it-IT" altLang="it-IT" sz="1600" dirty="0">
              <a:solidFill>
                <a:srgbClr val="000099"/>
              </a:solidFill>
              <a:latin typeface="Century Gothic" panose="020B0502020202020204" pitchFamily="34" charset="0"/>
            </a:endParaRPr>
          </a:p>
        </p:txBody>
      </p:sp>
      <p:sp>
        <p:nvSpPr>
          <p:cNvPr id="8" name="Line 13">
            <a:extLst>
              <a:ext uri="{FF2B5EF4-FFF2-40B4-BE49-F238E27FC236}">
                <a16:creationId xmlns:a16="http://schemas.microsoft.com/office/drawing/2014/main" id="{0AA27CB4-5CDE-BCAB-5B2F-2B74C50BC98E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3125852" y="1058831"/>
            <a:ext cx="2622748" cy="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 type="oval" w="sm" len="sm"/>
            <a:tailEnd type="oval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 sz="1600" dirty="0">
              <a:latin typeface="Century Gothic" panose="020B0502020202020204" pitchFamily="34" charset="0"/>
            </a:endParaRPr>
          </a:p>
        </p:txBody>
      </p:sp>
      <p:sp>
        <p:nvSpPr>
          <p:cNvPr id="9" name="Line 13">
            <a:extLst>
              <a:ext uri="{FF2B5EF4-FFF2-40B4-BE49-F238E27FC236}">
                <a16:creationId xmlns:a16="http://schemas.microsoft.com/office/drawing/2014/main" id="{C20B6290-F3BD-2570-98C8-5B956CC975AD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7529870" y="1058831"/>
            <a:ext cx="1146579" cy="8527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 type="oval" w="sm" len="sm"/>
            <a:tailEnd type="oval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 sz="1600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002121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17A351A-224E-2465-0509-26D181646B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CasellaDiTesto 29">
            <a:extLst>
              <a:ext uri="{FF2B5EF4-FFF2-40B4-BE49-F238E27FC236}">
                <a16:creationId xmlns:a16="http://schemas.microsoft.com/office/drawing/2014/main" id="{38D13BAD-0465-DAB2-8143-2BD3987092B5}"/>
              </a:ext>
            </a:extLst>
          </p:cNvPr>
          <p:cNvSpPr txBox="1"/>
          <p:nvPr/>
        </p:nvSpPr>
        <p:spPr>
          <a:xfrm>
            <a:off x="2555776" y="247453"/>
            <a:ext cx="62646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b="1" spc="300" dirty="0">
                <a:solidFill>
                  <a:srgbClr val="FF0000"/>
                </a:solidFill>
                <a:latin typeface="Tw Cen MT" pitchFamily="34" charset="0"/>
              </a:rPr>
              <a:t>EFFETTI SUGLI ATM E GESTIONE DELLA SCENA</a:t>
            </a:r>
          </a:p>
        </p:txBody>
      </p:sp>
      <p:sp>
        <p:nvSpPr>
          <p:cNvPr id="10" name="Line 8">
            <a:extLst>
              <a:ext uri="{FF2B5EF4-FFF2-40B4-BE49-F238E27FC236}">
                <a16:creationId xmlns:a16="http://schemas.microsoft.com/office/drawing/2014/main" id="{7170D057-ABF3-1764-A8F3-0F01B61935D3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8670781" y="626672"/>
            <a:ext cx="1" cy="4009732"/>
          </a:xfrm>
          <a:prstGeom prst="line">
            <a:avLst/>
          </a:prstGeom>
          <a:noFill/>
          <a:ln w="9525">
            <a:solidFill>
              <a:srgbClr val="EF2A03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it-IT" sz="18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9" name="Text Box 10">
            <a:extLst>
              <a:ext uri="{FF2B5EF4-FFF2-40B4-BE49-F238E27FC236}">
                <a16:creationId xmlns:a16="http://schemas.microsoft.com/office/drawing/2014/main" id="{0EC18616-C7C0-7B6B-E9AA-7E6699B047B4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470899" y="2774229"/>
            <a:ext cx="7607287" cy="338554"/>
          </a:xfrm>
          <a:prstGeom prst="rect">
            <a:avLst/>
          </a:prstGeom>
          <a:solidFill>
            <a:schemeClr val="accent1">
              <a:lumMod val="40000"/>
              <a:lumOff val="60000"/>
              <a:alpha val="64999"/>
            </a:schemeClr>
          </a:solidFill>
          <a:ln w="12700">
            <a:noFill/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defPPr>
              <a:defRPr lang="it-IT"/>
            </a:defPPr>
            <a:lvl1pPr>
              <a:spcBef>
                <a:spcPct val="0"/>
              </a:spcBef>
              <a:defRPr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defRPr>
            </a:lvl1pPr>
            <a:lvl2pPr marL="571500">
              <a:spcBef>
                <a:spcPct val="0"/>
              </a:spcBef>
              <a:defRPr sz="2400">
                <a:latin typeface="Times New Roman" pitchFamily="18" charset="0"/>
              </a:defRPr>
            </a:lvl2pPr>
            <a:lvl3pPr marL="1143000">
              <a:spcBef>
                <a:spcPct val="0"/>
              </a:spcBef>
              <a:defRPr sz="2400">
                <a:latin typeface="Times New Roman" pitchFamily="18" charset="0"/>
              </a:defRPr>
            </a:lvl3pPr>
            <a:lvl4pPr marL="1714500">
              <a:spcBef>
                <a:spcPct val="0"/>
              </a:spcBef>
              <a:defRPr sz="2400">
                <a:latin typeface="Times New Roman" pitchFamily="18" charset="0"/>
              </a:defRPr>
            </a:lvl4pPr>
            <a:lvl5pPr marL="2286000">
              <a:spcBef>
                <a:spcPct val="0"/>
              </a:spcBef>
              <a:defRPr sz="2400">
                <a:latin typeface="Times New Roman" pitchFamily="18" charset="0"/>
              </a:defRPr>
            </a:lvl5pPr>
            <a:lvl6pPr marL="27432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6pPr>
            <a:lvl7pPr marL="32004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7pPr>
            <a:lvl8pPr marL="36576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8pPr>
            <a:lvl9pPr marL="41148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9pPr>
          </a:lstStyle>
          <a:p>
            <a:r>
              <a:rPr lang="it-IT" altLang="it-IT" sz="1600" dirty="0">
                <a:latin typeface="Century Gothic" panose="020B0502020202020204" pitchFamily="34" charset="0"/>
              </a:rPr>
              <a:t>   Danni a cablaggi e moduli interni con possibili incendi secondari</a:t>
            </a:r>
          </a:p>
        </p:txBody>
      </p:sp>
      <p:cxnSp>
        <p:nvCxnSpPr>
          <p:cNvPr id="24" name="Connettore 1 23">
            <a:extLst>
              <a:ext uri="{FF2B5EF4-FFF2-40B4-BE49-F238E27FC236}">
                <a16:creationId xmlns:a16="http://schemas.microsoft.com/office/drawing/2014/main" id="{6C534D8A-8AB4-26DD-1B9B-FD9F68F97500}"/>
              </a:ext>
            </a:extLst>
          </p:cNvPr>
          <p:cNvCxnSpPr/>
          <p:nvPr/>
        </p:nvCxnSpPr>
        <p:spPr>
          <a:xfrm flipV="1">
            <a:off x="2627784" y="607392"/>
            <a:ext cx="6516216" cy="19280"/>
          </a:xfrm>
          <a:prstGeom prst="line">
            <a:avLst/>
          </a:prstGeom>
          <a:ln w="254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 Box 10">
            <a:extLst>
              <a:ext uri="{FF2B5EF4-FFF2-40B4-BE49-F238E27FC236}">
                <a16:creationId xmlns:a16="http://schemas.microsoft.com/office/drawing/2014/main" id="{3947B9F0-1453-2C34-B9A6-891D2CA06714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470899" y="3341499"/>
            <a:ext cx="7607283" cy="338554"/>
          </a:xfrm>
          <a:prstGeom prst="rect">
            <a:avLst/>
          </a:prstGeom>
          <a:solidFill>
            <a:schemeClr val="accent1">
              <a:lumMod val="40000"/>
              <a:lumOff val="60000"/>
              <a:alpha val="64999"/>
            </a:schemeClr>
          </a:solidFill>
          <a:ln w="12700">
            <a:noFill/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defPPr>
              <a:defRPr lang="it-IT"/>
            </a:defPPr>
            <a:lvl1pPr>
              <a:spcBef>
                <a:spcPct val="0"/>
              </a:spcBef>
              <a:defRPr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defRPr>
            </a:lvl1pPr>
            <a:lvl2pPr marL="571500">
              <a:spcBef>
                <a:spcPct val="0"/>
              </a:spcBef>
              <a:defRPr sz="2400">
                <a:latin typeface="Times New Roman" pitchFamily="18" charset="0"/>
              </a:defRPr>
            </a:lvl2pPr>
            <a:lvl3pPr marL="1143000">
              <a:spcBef>
                <a:spcPct val="0"/>
              </a:spcBef>
              <a:defRPr sz="2400">
                <a:latin typeface="Times New Roman" pitchFamily="18" charset="0"/>
              </a:defRPr>
            </a:lvl3pPr>
            <a:lvl4pPr marL="1714500">
              <a:spcBef>
                <a:spcPct val="0"/>
              </a:spcBef>
              <a:defRPr sz="2400">
                <a:latin typeface="Times New Roman" pitchFamily="18" charset="0"/>
              </a:defRPr>
            </a:lvl4pPr>
            <a:lvl5pPr marL="2286000">
              <a:spcBef>
                <a:spcPct val="0"/>
              </a:spcBef>
              <a:defRPr sz="2400">
                <a:latin typeface="Times New Roman" pitchFamily="18" charset="0"/>
              </a:defRPr>
            </a:lvl5pPr>
            <a:lvl6pPr marL="27432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6pPr>
            <a:lvl7pPr marL="32004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7pPr>
            <a:lvl8pPr marL="36576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8pPr>
            <a:lvl9pPr marL="41148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9pPr>
          </a:lstStyle>
          <a:p>
            <a:r>
              <a:rPr lang="it-IT" altLang="it-IT" sz="1600" dirty="0">
                <a:latin typeface="Century Gothic" panose="020B0502020202020204" pitchFamily="34" charset="0"/>
              </a:rPr>
              <a:t>   Mancata esplosione: scena instabile fino alla valutazione degli artificieri</a:t>
            </a:r>
            <a:endParaRPr lang="it-IT" altLang="it-IT" sz="1600" dirty="0">
              <a:effectLst/>
              <a:latin typeface="Century Gothic" panose="020B0502020202020204" pitchFamily="34" charset="0"/>
            </a:endParaRPr>
          </a:p>
        </p:txBody>
      </p:sp>
      <p:sp>
        <p:nvSpPr>
          <p:cNvPr id="21" name="Line 13">
            <a:extLst>
              <a:ext uri="{FF2B5EF4-FFF2-40B4-BE49-F238E27FC236}">
                <a16:creationId xmlns:a16="http://schemas.microsoft.com/office/drawing/2014/main" id="{38EB4538-2FC8-4F82-50DD-0BD971E315B2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094253" y="4655684"/>
            <a:ext cx="576530" cy="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 type="oval" w="sm" len="sm"/>
            <a:tailEnd type="oval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 sz="1600" dirty="0">
              <a:latin typeface="Century Gothic" panose="020B0502020202020204" pitchFamily="34" charset="0"/>
            </a:endParaRPr>
          </a:p>
        </p:txBody>
      </p:sp>
      <p:sp>
        <p:nvSpPr>
          <p:cNvPr id="2" name="Text Box 10">
            <a:extLst>
              <a:ext uri="{FF2B5EF4-FFF2-40B4-BE49-F238E27FC236}">
                <a16:creationId xmlns:a16="http://schemas.microsoft.com/office/drawing/2014/main" id="{1EF27DEE-8162-3A54-93A9-929AC8EF397E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478934" y="3908769"/>
            <a:ext cx="7607283" cy="338554"/>
          </a:xfrm>
          <a:prstGeom prst="rect">
            <a:avLst/>
          </a:prstGeom>
          <a:solidFill>
            <a:schemeClr val="accent1">
              <a:lumMod val="40000"/>
              <a:lumOff val="60000"/>
              <a:alpha val="64999"/>
            </a:schemeClr>
          </a:solidFill>
          <a:ln w="12700">
            <a:noFill/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defPPr>
              <a:defRPr lang="it-IT"/>
            </a:defPPr>
            <a:lvl1pPr>
              <a:spcBef>
                <a:spcPct val="0"/>
              </a:spcBef>
              <a:defRPr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defRPr>
            </a:lvl1pPr>
            <a:lvl2pPr marL="571500">
              <a:spcBef>
                <a:spcPct val="0"/>
              </a:spcBef>
              <a:defRPr sz="2400">
                <a:latin typeface="Times New Roman" pitchFamily="18" charset="0"/>
              </a:defRPr>
            </a:lvl2pPr>
            <a:lvl3pPr marL="1143000">
              <a:spcBef>
                <a:spcPct val="0"/>
              </a:spcBef>
              <a:defRPr sz="2400">
                <a:latin typeface="Times New Roman" pitchFamily="18" charset="0"/>
              </a:defRPr>
            </a:lvl3pPr>
            <a:lvl4pPr marL="1714500">
              <a:spcBef>
                <a:spcPct val="0"/>
              </a:spcBef>
              <a:defRPr sz="2400">
                <a:latin typeface="Times New Roman" pitchFamily="18" charset="0"/>
              </a:defRPr>
            </a:lvl4pPr>
            <a:lvl5pPr marL="2286000">
              <a:spcBef>
                <a:spcPct val="0"/>
              </a:spcBef>
              <a:defRPr sz="2400">
                <a:latin typeface="Times New Roman" pitchFamily="18" charset="0"/>
              </a:defRPr>
            </a:lvl5pPr>
            <a:lvl6pPr marL="27432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6pPr>
            <a:lvl7pPr marL="32004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7pPr>
            <a:lvl8pPr marL="36576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8pPr>
            <a:lvl9pPr marL="41148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9pPr>
          </a:lstStyle>
          <a:p>
            <a:r>
              <a:rPr lang="it-IT" altLang="it-IT" sz="1600" dirty="0">
                <a:latin typeface="Century Gothic" panose="020B0502020202020204" pitchFamily="34" charset="0"/>
              </a:rPr>
              <a:t>   Avvenuta esplosione: rischio residuo di sostanze reattive (es. TATP)</a:t>
            </a:r>
            <a:endParaRPr lang="it-IT" altLang="it-IT" sz="1600" dirty="0">
              <a:effectLst/>
              <a:latin typeface="Century Gothic" panose="020B0502020202020204" pitchFamily="34" charset="0"/>
            </a:endParaRPr>
          </a:p>
        </p:txBody>
      </p:sp>
      <p:sp>
        <p:nvSpPr>
          <p:cNvPr id="3" name="Text Box 10">
            <a:extLst>
              <a:ext uri="{FF2B5EF4-FFF2-40B4-BE49-F238E27FC236}">
                <a16:creationId xmlns:a16="http://schemas.microsoft.com/office/drawing/2014/main" id="{B2CDFE4A-9850-B86C-B3B5-E64F5E4A8626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470876" y="4476039"/>
            <a:ext cx="7607283" cy="338554"/>
          </a:xfrm>
          <a:prstGeom prst="rect">
            <a:avLst/>
          </a:prstGeom>
          <a:solidFill>
            <a:schemeClr val="accent1">
              <a:lumMod val="40000"/>
              <a:lumOff val="60000"/>
              <a:alpha val="64999"/>
            </a:schemeClr>
          </a:solidFill>
          <a:ln w="12700">
            <a:noFill/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defPPr>
              <a:defRPr lang="it-IT"/>
            </a:defPPr>
            <a:lvl1pPr>
              <a:spcBef>
                <a:spcPct val="0"/>
              </a:spcBef>
              <a:defRPr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defRPr>
            </a:lvl1pPr>
            <a:lvl2pPr marL="571500">
              <a:spcBef>
                <a:spcPct val="0"/>
              </a:spcBef>
              <a:defRPr sz="2400">
                <a:latin typeface="Times New Roman" pitchFamily="18" charset="0"/>
              </a:defRPr>
            </a:lvl2pPr>
            <a:lvl3pPr marL="1143000">
              <a:spcBef>
                <a:spcPct val="0"/>
              </a:spcBef>
              <a:defRPr sz="2400">
                <a:latin typeface="Times New Roman" pitchFamily="18" charset="0"/>
              </a:defRPr>
            </a:lvl3pPr>
            <a:lvl4pPr marL="1714500">
              <a:spcBef>
                <a:spcPct val="0"/>
              </a:spcBef>
              <a:defRPr sz="2400">
                <a:latin typeface="Times New Roman" pitchFamily="18" charset="0"/>
              </a:defRPr>
            </a:lvl4pPr>
            <a:lvl5pPr marL="2286000">
              <a:spcBef>
                <a:spcPct val="0"/>
              </a:spcBef>
              <a:defRPr sz="2400">
                <a:latin typeface="Times New Roman" pitchFamily="18" charset="0"/>
              </a:defRPr>
            </a:lvl5pPr>
            <a:lvl6pPr marL="27432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6pPr>
            <a:lvl7pPr marL="32004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7pPr>
            <a:lvl8pPr marL="36576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8pPr>
            <a:lvl9pPr marL="41148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9pPr>
          </a:lstStyle>
          <a:p>
            <a:r>
              <a:rPr lang="it-IT" altLang="it-IT" sz="1600" dirty="0">
                <a:latin typeface="Century Gothic" panose="020B0502020202020204" pitchFamily="34" charset="0"/>
              </a:rPr>
              <a:t>   Repertamento tecnico-scientifico decisivo per la ricostruzione</a:t>
            </a:r>
            <a:endParaRPr lang="it-IT" altLang="it-IT" sz="1600" dirty="0">
              <a:effectLst/>
              <a:latin typeface="Century Gothic" panose="020B0502020202020204" pitchFamily="34" charset="0"/>
            </a:endParaRPr>
          </a:p>
        </p:txBody>
      </p:sp>
      <p:sp>
        <p:nvSpPr>
          <p:cNvPr id="4" name="Text Box 10">
            <a:extLst>
              <a:ext uri="{FF2B5EF4-FFF2-40B4-BE49-F238E27FC236}">
                <a16:creationId xmlns:a16="http://schemas.microsoft.com/office/drawing/2014/main" id="{4E6D8A08-5B30-E846-5BF1-FE59EDB9683C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470899" y="2206959"/>
            <a:ext cx="7607283" cy="338554"/>
          </a:xfrm>
          <a:prstGeom prst="rect">
            <a:avLst/>
          </a:prstGeom>
          <a:solidFill>
            <a:schemeClr val="accent1">
              <a:lumMod val="40000"/>
              <a:lumOff val="60000"/>
              <a:alpha val="64999"/>
            </a:schemeClr>
          </a:solidFill>
          <a:ln w="12700">
            <a:noFill/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defPPr>
              <a:defRPr lang="it-IT"/>
            </a:defPPr>
            <a:lvl1pPr>
              <a:spcBef>
                <a:spcPct val="0"/>
              </a:spcBef>
              <a:defRPr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defRPr>
            </a:lvl1pPr>
            <a:lvl2pPr marL="571500">
              <a:spcBef>
                <a:spcPct val="0"/>
              </a:spcBef>
              <a:defRPr sz="2400">
                <a:latin typeface="Times New Roman" pitchFamily="18" charset="0"/>
              </a:defRPr>
            </a:lvl2pPr>
            <a:lvl3pPr marL="1143000">
              <a:spcBef>
                <a:spcPct val="0"/>
              </a:spcBef>
              <a:defRPr sz="2400">
                <a:latin typeface="Times New Roman" pitchFamily="18" charset="0"/>
              </a:defRPr>
            </a:lvl3pPr>
            <a:lvl4pPr marL="1714500">
              <a:spcBef>
                <a:spcPct val="0"/>
              </a:spcBef>
              <a:defRPr sz="2400">
                <a:latin typeface="Times New Roman" pitchFamily="18" charset="0"/>
              </a:defRPr>
            </a:lvl4pPr>
            <a:lvl5pPr marL="2286000">
              <a:spcBef>
                <a:spcPct val="0"/>
              </a:spcBef>
              <a:defRPr sz="2400">
                <a:latin typeface="Times New Roman" pitchFamily="18" charset="0"/>
              </a:defRPr>
            </a:lvl5pPr>
            <a:lvl6pPr marL="27432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6pPr>
            <a:lvl7pPr marL="32004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7pPr>
            <a:lvl8pPr marL="36576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8pPr>
            <a:lvl9pPr marL="41148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9pPr>
          </a:lstStyle>
          <a:p>
            <a:r>
              <a:rPr lang="it-IT" altLang="it-IT" sz="1600" dirty="0">
                <a:latin typeface="Century Gothic" panose="020B0502020202020204" pitchFamily="34" charset="0"/>
              </a:rPr>
              <a:t>   Deformazioni frontali, distacco del vano cassetti, proiezione di frammenti</a:t>
            </a:r>
            <a:endParaRPr lang="it-IT" altLang="it-IT" sz="1600" dirty="0">
              <a:effectLst/>
              <a:latin typeface="Century Gothic" panose="020B0502020202020204" pitchFamily="34" charset="0"/>
            </a:endParaRPr>
          </a:p>
        </p:txBody>
      </p:sp>
      <p:sp>
        <p:nvSpPr>
          <p:cNvPr id="5" name="Line 13">
            <a:extLst>
              <a:ext uri="{FF2B5EF4-FFF2-40B4-BE49-F238E27FC236}">
                <a16:creationId xmlns:a16="http://schemas.microsoft.com/office/drawing/2014/main" id="{5DBB45D3-447C-C15C-D6C1-E0BB5D94C8C9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086218" y="4048535"/>
            <a:ext cx="576530" cy="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 type="oval" w="sm" len="sm"/>
            <a:tailEnd type="oval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 sz="1600" dirty="0">
              <a:latin typeface="Century Gothic" panose="020B0502020202020204" pitchFamily="34" charset="0"/>
            </a:endParaRPr>
          </a:p>
        </p:txBody>
      </p:sp>
      <p:sp>
        <p:nvSpPr>
          <p:cNvPr id="6" name="Line 13">
            <a:extLst>
              <a:ext uri="{FF2B5EF4-FFF2-40B4-BE49-F238E27FC236}">
                <a16:creationId xmlns:a16="http://schemas.microsoft.com/office/drawing/2014/main" id="{E865B87D-FCB7-B8AC-D88F-A65D39D7A1BD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078182" y="3510776"/>
            <a:ext cx="576530" cy="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 type="oval" w="sm" len="sm"/>
            <a:tailEnd type="oval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 sz="1600" dirty="0">
              <a:latin typeface="Century Gothic" panose="020B0502020202020204" pitchFamily="34" charset="0"/>
            </a:endParaRPr>
          </a:p>
        </p:txBody>
      </p:sp>
      <p:sp>
        <p:nvSpPr>
          <p:cNvPr id="7" name="Line 13">
            <a:extLst>
              <a:ext uri="{FF2B5EF4-FFF2-40B4-BE49-F238E27FC236}">
                <a16:creationId xmlns:a16="http://schemas.microsoft.com/office/drawing/2014/main" id="{4E9D566F-A391-70A7-A9A4-97613AAA63AE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086218" y="2941950"/>
            <a:ext cx="576530" cy="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 type="oval" w="sm" len="sm"/>
            <a:tailEnd type="oval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 sz="1600" dirty="0">
              <a:latin typeface="Century Gothic" panose="020B0502020202020204" pitchFamily="34" charset="0"/>
            </a:endParaRPr>
          </a:p>
        </p:txBody>
      </p:sp>
      <p:sp>
        <p:nvSpPr>
          <p:cNvPr id="8" name="Line 13">
            <a:extLst>
              <a:ext uri="{FF2B5EF4-FFF2-40B4-BE49-F238E27FC236}">
                <a16:creationId xmlns:a16="http://schemas.microsoft.com/office/drawing/2014/main" id="{D3128121-F3D3-297D-FB91-A33136ABF276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8094253" y="2376236"/>
            <a:ext cx="576530" cy="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 type="oval" w="sm" len="sm"/>
            <a:tailEnd type="oval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 sz="1600" dirty="0">
              <a:latin typeface="Century Gothic" panose="020B0502020202020204" pitchFamily="34" charset="0"/>
            </a:endParaRPr>
          </a:p>
        </p:txBody>
      </p:sp>
      <p:sp>
        <p:nvSpPr>
          <p:cNvPr id="29" name="Line 13">
            <a:extLst>
              <a:ext uri="{FF2B5EF4-FFF2-40B4-BE49-F238E27FC236}">
                <a16:creationId xmlns:a16="http://schemas.microsoft.com/office/drawing/2014/main" id="{0F345BB5-FAB1-5993-1B75-119E36A40555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7621969" y="1397208"/>
            <a:ext cx="1048814" cy="7874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 type="oval" w="sm" len="sm"/>
            <a:tailEnd type="oval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 sz="1600" dirty="0">
              <a:latin typeface="Century Gothic" panose="020B0502020202020204" pitchFamily="34" charset="0"/>
            </a:endParaRPr>
          </a:p>
        </p:txBody>
      </p:sp>
      <p:sp>
        <p:nvSpPr>
          <p:cNvPr id="32" name="Line 13">
            <a:extLst>
              <a:ext uri="{FF2B5EF4-FFF2-40B4-BE49-F238E27FC236}">
                <a16:creationId xmlns:a16="http://schemas.microsoft.com/office/drawing/2014/main" id="{0435F7FD-3EF1-824A-F68B-0BE6E83CAB38}"/>
              </a:ext>
            </a:extLst>
          </p:cNvPr>
          <p:cNvSpPr>
            <a:spLocks noChangeShapeType="1"/>
          </p:cNvSpPr>
          <p:nvPr/>
        </p:nvSpPr>
        <p:spPr bwMode="auto">
          <a:xfrm flipH="1">
            <a:off x="4261731" y="1416767"/>
            <a:ext cx="1368152" cy="11781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 type="oval" w="sm" len="sm"/>
            <a:tailEnd type="oval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 sz="1600" dirty="0">
              <a:latin typeface="Century Gothic" panose="020B0502020202020204" pitchFamily="34" charset="0"/>
            </a:endParaRPr>
          </a:p>
        </p:txBody>
      </p:sp>
      <p:pic>
        <p:nvPicPr>
          <p:cNvPr id="12" name="Immagine 11">
            <a:extLst>
              <a:ext uri="{FF2B5EF4-FFF2-40B4-BE49-F238E27FC236}">
                <a16:creationId xmlns:a16="http://schemas.microsoft.com/office/drawing/2014/main" id="{366A74F5-8631-0CCE-3725-D9A79364453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8122" y="715897"/>
            <a:ext cx="1933847" cy="137670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6" name="Immagine 15">
            <a:extLst>
              <a:ext uri="{FF2B5EF4-FFF2-40B4-BE49-F238E27FC236}">
                <a16:creationId xmlns:a16="http://schemas.microsoft.com/office/drawing/2014/main" id="{4150111B-2937-29FC-05B2-84B67224C9F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7784" y="739602"/>
            <a:ext cx="1604432" cy="134254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517728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5A2ECE7-F931-E8A3-AF0D-7ED391A87B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Line 8">
            <a:extLst>
              <a:ext uri="{FF2B5EF4-FFF2-40B4-BE49-F238E27FC236}">
                <a16:creationId xmlns:a16="http://schemas.microsoft.com/office/drawing/2014/main" id="{93014EA5-2645-2AFE-922E-CE0D69074788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8382850" y="626670"/>
            <a:ext cx="5582" cy="2395840"/>
          </a:xfrm>
          <a:prstGeom prst="line">
            <a:avLst/>
          </a:prstGeom>
          <a:noFill/>
          <a:ln w="9525">
            <a:solidFill>
              <a:srgbClr val="EF2A03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it-IT" sz="1800">
              <a:solidFill>
                <a:srgbClr val="000000"/>
              </a:solidFill>
              <a:latin typeface="Arial" charset="0"/>
            </a:endParaRPr>
          </a:p>
        </p:txBody>
      </p:sp>
      <p:cxnSp>
        <p:nvCxnSpPr>
          <p:cNvPr id="24" name="Connettore 1 23">
            <a:extLst>
              <a:ext uri="{FF2B5EF4-FFF2-40B4-BE49-F238E27FC236}">
                <a16:creationId xmlns:a16="http://schemas.microsoft.com/office/drawing/2014/main" id="{5E440A4D-67CA-790B-0CB8-62121F50EE96}"/>
              </a:ext>
            </a:extLst>
          </p:cNvPr>
          <p:cNvCxnSpPr/>
          <p:nvPr/>
        </p:nvCxnSpPr>
        <p:spPr>
          <a:xfrm>
            <a:off x="2807296" y="611952"/>
            <a:ext cx="6336704" cy="14720"/>
          </a:xfrm>
          <a:prstGeom prst="line">
            <a:avLst/>
          </a:prstGeom>
          <a:ln w="254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CasellaDiTesto 17">
            <a:extLst>
              <a:ext uri="{FF2B5EF4-FFF2-40B4-BE49-F238E27FC236}">
                <a16:creationId xmlns:a16="http://schemas.microsoft.com/office/drawing/2014/main" id="{7C8127FB-629D-E7C6-5871-F45BF67BCB96}"/>
              </a:ext>
            </a:extLst>
          </p:cNvPr>
          <p:cNvSpPr txBox="1"/>
          <p:nvPr/>
        </p:nvSpPr>
        <p:spPr>
          <a:xfrm>
            <a:off x="3940674" y="242620"/>
            <a:ext cx="48574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b="1" spc="300" dirty="0">
                <a:solidFill>
                  <a:srgbClr val="FF0000"/>
                </a:solidFill>
                <a:latin typeface="Tw Cen MT" pitchFamily="34" charset="0"/>
              </a:rPr>
              <a:t>EVOLUZIONE DELLE TECNICHE</a:t>
            </a:r>
          </a:p>
        </p:txBody>
      </p:sp>
      <p:sp>
        <p:nvSpPr>
          <p:cNvPr id="25" name="CasellaDiTesto 24">
            <a:extLst>
              <a:ext uri="{FF2B5EF4-FFF2-40B4-BE49-F238E27FC236}">
                <a16:creationId xmlns:a16="http://schemas.microsoft.com/office/drawing/2014/main" id="{CD2DF7A8-93F9-E423-4D74-22550FA4253C}"/>
              </a:ext>
            </a:extLst>
          </p:cNvPr>
          <p:cNvSpPr txBox="1"/>
          <p:nvPr/>
        </p:nvSpPr>
        <p:spPr>
          <a:xfrm>
            <a:off x="5868144" y="626669"/>
            <a:ext cx="258670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spc="300" dirty="0">
                <a:solidFill>
                  <a:srgbClr val="FF0000"/>
                </a:solidFill>
                <a:latin typeface="Tw Cen MT" pitchFamily="34" charset="0"/>
              </a:rPr>
              <a:t>ATTACCHI MALWARE</a:t>
            </a:r>
          </a:p>
        </p:txBody>
      </p:sp>
      <p:sp>
        <p:nvSpPr>
          <p:cNvPr id="6" name="Line 13">
            <a:extLst>
              <a:ext uri="{FF2B5EF4-FFF2-40B4-BE49-F238E27FC236}">
                <a16:creationId xmlns:a16="http://schemas.microsoft.com/office/drawing/2014/main" id="{3E120DFF-5A79-57B0-AA5A-085BF3C730FE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7707418" y="3037227"/>
            <a:ext cx="675432" cy="2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 type="oval" w="sm" len="sm"/>
            <a:tailEnd type="oval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 sz="1600" dirty="0">
              <a:latin typeface="Century Gothic" panose="020B0502020202020204" pitchFamily="34" charset="0"/>
            </a:endParaRPr>
          </a:p>
        </p:txBody>
      </p:sp>
      <p:pic>
        <p:nvPicPr>
          <p:cNvPr id="7" name="Segnaposto contenuto 6">
            <a:extLst>
              <a:ext uri="{FF2B5EF4-FFF2-40B4-BE49-F238E27FC236}">
                <a16:creationId xmlns:a16="http://schemas.microsoft.com/office/drawing/2014/main" id="{7919F828-BBC6-D313-390E-6069CCBC523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8119" y="1478086"/>
            <a:ext cx="6069299" cy="314772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904436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26D57D-2A0E-7D4F-DB59-07E2239804C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Line 8">
            <a:extLst>
              <a:ext uri="{FF2B5EF4-FFF2-40B4-BE49-F238E27FC236}">
                <a16:creationId xmlns:a16="http://schemas.microsoft.com/office/drawing/2014/main" id="{EFF55321-CDCB-303D-4485-E948BBDD42FA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8388432" y="626672"/>
            <a:ext cx="0" cy="3265088"/>
          </a:xfrm>
          <a:prstGeom prst="line">
            <a:avLst/>
          </a:prstGeom>
          <a:noFill/>
          <a:ln w="9525">
            <a:solidFill>
              <a:srgbClr val="EF2A03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it-IT" sz="18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1" name="Arc 10">
            <a:extLst>
              <a:ext uri="{FF2B5EF4-FFF2-40B4-BE49-F238E27FC236}">
                <a16:creationId xmlns:a16="http://schemas.microsoft.com/office/drawing/2014/main" id="{0F223F3B-2C7F-7206-1B7F-CB39411F915E}"/>
              </a:ext>
            </a:extLst>
          </p:cNvPr>
          <p:cNvSpPr>
            <a:spLocks/>
          </p:cNvSpPr>
          <p:nvPr/>
        </p:nvSpPr>
        <p:spPr bwMode="auto">
          <a:xfrm flipV="1">
            <a:off x="7736847" y="3884353"/>
            <a:ext cx="651585" cy="439453"/>
          </a:xfrm>
          <a:custGeom>
            <a:avLst/>
            <a:gdLst>
              <a:gd name="T0" fmla="*/ 0 w 21600"/>
              <a:gd name="T1" fmla="*/ 0 h 21600"/>
              <a:gd name="T2" fmla="*/ 6 w 21600"/>
              <a:gd name="T3" fmla="*/ 5 h 21600"/>
              <a:gd name="T4" fmla="*/ 0 w 21600"/>
              <a:gd name="T5" fmla="*/ 5 h 21600"/>
              <a:gd name="T6" fmla="*/ 0 60000 65536"/>
              <a:gd name="T7" fmla="*/ 0 60000 65536"/>
              <a:gd name="T8" fmla="*/ 0 60000 65536"/>
              <a:gd name="T9" fmla="*/ 0 w 21600"/>
              <a:gd name="T10" fmla="*/ 0 h 21600"/>
              <a:gd name="T11" fmla="*/ 21600 w 21600"/>
              <a:gd name="T12" fmla="*/ 21600 h 21600"/>
            </a:gdLst>
            <a:ahLst/>
            <a:cxnLst>
              <a:cxn ang="T6">
                <a:pos x="T0" y="T1"/>
              </a:cxn>
              <a:cxn ang="T7">
                <a:pos x="T2" y="T3"/>
              </a:cxn>
              <a:cxn ang="T8">
                <a:pos x="T4" y="T5"/>
              </a:cxn>
            </a:cxnLst>
            <a:rect l="T9" t="T10" r="T11" b="T12"/>
            <a:pathLst>
              <a:path w="21600" h="21600" fill="none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</a:path>
              <a:path w="21600" h="21600" stroke="0" extrusionOk="0">
                <a:moveTo>
                  <a:pt x="-1" y="0"/>
                </a:moveTo>
                <a:cubicBezTo>
                  <a:pt x="11929" y="0"/>
                  <a:pt x="21600" y="9670"/>
                  <a:pt x="21600" y="21600"/>
                </a:cubicBezTo>
                <a:lnTo>
                  <a:pt x="0" y="21600"/>
                </a:lnTo>
                <a:close/>
              </a:path>
            </a:pathLst>
          </a:custGeom>
          <a:noFill/>
          <a:ln w="9525">
            <a:solidFill>
              <a:srgbClr val="EF2A03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</a:pPr>
            <a:endParaRPr lang="it-IT" altLang="it-IT" sz="1800">
              <a:solidFill>
                <a:srgbClr val="000000"/>
              </a:solidFill>
            </a:endParaRPr>
          </a:p>
        </p:txBody>
      </p:sp>
      <p:sp>
        <p:nvSpPr>
          <p:cNvPr id="19" name="Text Box 10">
            <a:extLst>
              <a:ext uri="{FF2B5EF4-FFF2-40B4-BE49-F238E27FC236}">
                <a16:creationId xmlns:a16="http://schemas.microsoft.com/office/drawing/2014/main" id="{01C8614B-6A61-6B9A-C5A2-1D474B16C2DA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443431" y="1848478"/>
            <a:ext cx="7354439" cy="338554"/>
          </a:xfrm>
          <a:prstGeom prst="rect">
            <a:avLst/>
          </a:prstGeom>
          <a:solidFill>
            <a:schemeClr val="accent1">
              <a:lumMod val="40000"/>
              <a:lumOff val="60000"/>
              <a:alpha val="64999"/>
            </a:schemeClr>
          </a:solidFill>
          <a:ln w="12700">
            <a:noFill/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defPPr>
              <a:defRPr lang="it-IT"/>
            </a:defPPr>
            <a:lvl1pPr>
              <a:spcBef>
                <a:spcPct val="0"/>
              </a:spcBef>
              <a:defRPr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defRPr>
            </a:lvl1pPr>
            <a:lvl2pPr marL="571500">
              <a:spcBef>
                <a:spcPct val="0"/>
              </a:spcBef>
              <a:defRPr sz="2400">
                <a:latin typeface="Times New Roman" pitchFamily="18" charset="0"/>
              </a:defRPr>
            </a:lvl2pPr>
            <a:lvl3pPr marL="1143000">
              <a:spcBef>
                <a:spcPct val="0"/>
              </a:spcBef>
              <a:defRPr sz="2400">
                <a:latin typeface="Times New Roman" pitchFamily="18" charset="0"/>
              </a:defRPr>
            </a:lvl3pPr>
            <a:lvl4pPr marL="1714500">
              <a:spcBef>
                <a:spcPct val="0"/>
              </a:spcBef>
              <a:defRPr sz="2400">
                <a:latin typeface="Times New Roman" pitchFamily="18" charset="0"/>
              </a:defRPr>
            </a:lvl4pPr>
            <a:lvl5pPr marL="2286000">
              <a:spcBef>
                <a:spcPct val="0"/>
              </a:spcBef>
              <a:defRPr sz="2400">
                <a:latin typeface="Times New Roman" pitchFamily="18" charset="0"/>
              </a:defRPr>
            </a:lvl5pPr>
            <a:lvl6pPr marL="27432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6pPr>
            <a:lvl7pPr marL="32004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7pPr>
            <a:lvl8pPr marL="36576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8pPr>
            <a:lvl9pPr marL="41148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9pPr>
          </a:lstStyle>
          <a:p>
            <a:r>
              <a:rPr lang="it-IT" altLang="it-IT" sz="1600" dirty="0">
                <a:latin typeface="Century Gothic" panose="020B0502020202020204" pitchFamily="34" charset="0"/>
              </a:rPr>
              <a:t>    Obiettivo: svuotamento ATM senza danni visibili</a:t>
            </a:r>
            <a:endParaRPr lang="it-IT" altLang="it-IT" sz="1600" dirty="0">
              <a:effectLst/>
              <a:latin typeface="Century Gothic" panose="020B0502020202020204" pitchFamily="34" charset="0"/>
            </a:endParaRPr>
          </a:p>
        </p:txBody>
      </p:sp>
      <p:cxnSp>
        <p:nvCxnSpPr>
          <p:cNvPr id="24" name="Connettore 1 23">
            <a:extLst>
              <a:ext uri="{FF2B5EF4-FFF2-40B4-BE49-F238E27FC236}">
                <a16:creationId xmlns:a16="http://schemas.microsoft.com/office/drawing/2014/main" id="{3D28F7AA-8E4C-AA07-A2A9-63EE13FA042A}"/>
              </a:ext>
            </a:extLst>
          </p:cNvPr>
          <p:cNvCxnSpPr/>
          <p:nvPr/>
        </p:nvCxnSpPr>
        <p:spPr>
          <a:xfrm>
            <a:off x="2143340" y="601884"/>
            <a:ext cx="7000660" cy="24788"/>
          </a:xfrm>
          <a:prstGeom prst="line">
            <a:avLst/>
          </a:prstGeom>
          <a:ln w="254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 Box 10">
            <a:extLst>
              <a:ext uri="{FF2B5EF4-FFF2-40B4-BE49-F238E27FC236}">
                <a16:creationId xmlns:a16="http://schemas.microsoft.com/office/drawing/2014/main" id="{927FB1BD-ACA7-4E10-A7FF-FA5F58DE7030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443433" y="2330426"/>
            <a:ext cx="7354437" cy="338554"/>
          </a:xfrm>
          <a:prstGeom prst="rect">
            <a:avLst/>
          </a:prstGeom>
          <a:solidFill>
            <a:schemeClr val="accent1">
              <a:lumMod val="40000"/>
              <a:lumOff val="60000"/>
              <a:alpha val="64999"/>
            </a:schemeClr>
          </a:solidFill>
          <a:ln w="12700">
            <a:noFill/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defPPr>
              <a:defRPr lang="it-IT"/>
            </a:defPPr>
            <a:lvl1pPr>
              <a:spcBef>
                <a:spcPct val="0"/>
              </a:spcBef>
              <a:defRPr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defRPr>
            </a:lvl1pPr>
            <a:lvl2pPr marL="571500">
              <a:spcBef>
                <a:spcPct val="0"/>
              </a:spcBef>
              <a:defRPr sz="2400">
                <a:latin typeface="Times New Roman" pitchFamily="18" charset="0"/>
              </a:defRPr>
            </a:lvl2pPr>
            <a:lvl3pPr marL="1143000">
              <a:spcBef>
                <a:spcPct val="0"/>
              </a:spcBef>
              <a:defRPr sz="2400">
                <a:latin typeface="Times New Roman" pitchFamily="18" charset="0"/>
              </a:defRPr>
            </a:lvl3pPr>
            <a:lvl4pPr marL="1714500">
              <a:spcBef>
                <a:spcPct val="0"/>
              </a:spcBef>
              <a:defRPr sz="2400">
                <a:latin typeface="Times New Roman" pitchFamily="18" charset="0"/>
              </a:defRPr>
            </a:lvl4pPr>
            <a:lvl5pPr marL="2286000">
              <a:spcBef>
                <a:spcPct val="0"/>
              </a:spcBef>
              <a:defRPr sz="2400">
                <a:latin typeface="Times New Roman" pitchFamily="18" charset="0"/>
              </a:defRPr>
            </a:lvl5pPr>
            <a:lvl6pPr marL="27432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6pPr>
            <a:lvl7pPr marL="32004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7pPr>
            <a:lvl8pPr marL="36576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8pPr>
            <a:lvl9pPr marL="41148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9pPr>
          </a:lstStyle>
          <a:p>
            <a:r>
              <a:rPr lang="it-IT" altLang="it-IT" sz="1600" dirty="0">
                <a:latin typeface="Century Gothic" panose="020B0502020202020204" pitchFamily="34" charset="0"/>
              </a:rPr>
              <a:t>    Accesso fisico iniziale quasi sempre necessario</a:t>
            </a:r>
            <a:endParaRPr lang="it-IT" altLang="it-IT" sz="1600" dirty="0">
              <a:effectLst/>
              <a:latin typeface="Century Gothic" panose="020B0502020202020204" pitchFamily="34" charset="0"/>
            </a:endParaRPr>
          </a:p>
        </p:txBody>
      </p:sp>
      <p:sp>
        <p:nvSpPr>
          <p:cNvPr id="31" name="Text Box 10">
            <a:extLst>
              <a:ext uri="{FF2B5EF4-FFF2-40B4-BE49-F238E27FC236}">
                <a16:creationId xmlns:a16="http://schemas.microsoft.com/office/drawing/2014/main" id="{8F1984F8-69DE-43FE-FC30-D9988EEF45A8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443433" y="2788464"/>
            <a:ext cx="7354427" cy="338554"/>
          </a:xfrm>
          <a:prstGeom prst="rect">
            <a:avLst/>
          </a:prstGeom>
          <a:solidFill>
            <a:schemeClr val="accent1">
              <a:lumMod val="40000"/>
              <a:lumOff val="60000"/>
              <a:alpha val="64999"/>
            </a:schemeClr>
          </a:solidFill>
          <a:ln w="12700">
            <a:noFill/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defPPr>
              <a:defRPr lang="it-IT"/>
            </a:defPPr>
            <a:lvl1pPr>
              <a:spcBef>
                <a:spcPct val="0"/>
              </a:spcBef>
              <a:defRPr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defRPr>
            </a:lvl1pPr>
            <a:lvl2pPr marL="571500">
              <a:spcBef>
                <a:spcPct val="0"/>
              </a:spcBef>
              <a:defRPr sz="2400">
                <a:latin typeface="Times New Roman" pitchFamily="18" charset="0"/>
              </a:defRPr>
            </a:lvl2pPr>
            <a:lvl3pPr marL="1143000">
              <a:spcBef>
                <a:spcPct val="0"/>
              </a:spcBef>
              <a:defRPr sz="2400">
                <a:latin typeface="Times New Roman" pitchFamily="18" charset="0"/>
              </a:defRPr>
            </a:lvl3pPr>
            <a:lvl4pPr marL="1714500">
              <a:spcBef>
                <a:spcPct val="0"/>
              </a:spcBef>
              <a:defRPr sz="2400">
                <a:latin typeface="Times New Roman" pitchFamily="18" charset="0"/>
              </a:defRPr>
            </a:lvl4pPr>
            <a:lvl5pPr marL="2286000">
              <a:spcBef>
                <a:spcPct val="0"/>
              </a:spcBef>
              <a:defRPr sz="2400">
                <a:latin typeface="Times New Roman" pitchFamily="18" charset="0"/>
              </a:defRPr>
            </a:lvl5pPr>
            <a:lvl6pPr marL="27432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6pPr>
            <a:lvl7pPr marL="32004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7pPr>
            <a:lvl8pPr marL="36576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8pPr>
            <a:lvl9pPr marL="41148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9pPr>
          </a:lstStyle>
          <a:p>
            <a:r>
              <a:rPr lang="it-IT" altLang="it-IT" sz="1600" dirty="0">
                <a:latin typeface="Century Gothic" panose="020B0502020202020204" pitchFamily="34" charset="0"/>
              </a:rPr>
              <a:t>    Malware attivabile in differita</a:t>
            </a:r>
            <a:r>
              <a:rPr lang="it-IT" altLang="it-IT" sz="1600" dirty="0">
                <a:effectLst/>
                <a:latin typeface="Century Gothic" panose="020B0502020202020204" pitchFamily="34" charset="0"/>
              </a:rPr>
              <a:t>	</a:t>
            </a:r>
          </a:p>
        </p:txBody>
      </p:sp>
      <p:sp>
        <p:nvSpPr>
          <p:cNvPr id="21" name="Line 13">
            <a:extLst>
              <a:ext uri="{FF2B5EF4-FFF2-40B4-BE49-F238E27FC236}">
                <a16:creationId xmlns:a16="http://schemas.microsoft.com/office/drawing/2014/main" id="{B2BED409-8AD0-5CEB-6F2B-2F734C318742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7809578" y="1491630"/>
            <a:ext cx="578854" cy="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 type="oval" w="sm" len="sm"/>
            <a:tailEnd type="oval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 sz="1600" dirty="0">
              <a:latin typeface="Century Gothic" panose="020B0502020202020204" pitchFamily="34" charset="0"/>
            </a:endParaRPr>
          </a:p>
        </p:txBody>
      </p:sp>
      <p:sp>
        <p:nvSpPr>
          <p:cNvPr id="18" name="CasellaDiTesto 17">
            <a:extLst>
              <a:ext uri="{FF2B5EF4-FFF2-40B4-BE49-F238E27FC236}">
                <a16:creationId xmlns:a16="http://schemas.microsoft.com/office/drawing/2014/main" id="{968A1D90-9F64-8AA2-0D7C-617477AAA033}"/>
              </a:ext>
            </a:extLst>
          </p:cNvPr>
          <p:cNvSpPr txBox="1"/>
          <p:nvPr/>
        </p:nvSpPr>
        <p:spPr>
          <a:xfrm>
            <a:off x="1979712" y="179221"/>
            <a:ext cx="69877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b="1" spc="300" dirty="0">
                <a:solidFill>
                  <a:srgbClr val="FF0000"/>
                </a:solidFill>
                <a:latin typeface="Tw Cen MT" pitchFamily="34" charset="0"/>
              </a:rPr>
              <a:t>ATTACCHI MALWARE AGLI ATM</a:t>
            </a:r>
          </a:p>
        </p:txBody>
      </p:sp>
      <p:sp>
        <p:nvSpPr>
          <p:cNvPr id="25" name="CasellaDiTesto 24">
            <a:extLst>
              <a:ext uri="{FF2B5EF4-FFF2-40B4-BE49-F238E27FC236}">
                <a16:creationId xmlns:a16="http://schemas.microsoft.com/office/drawing/2014/main" id="{BA08C881-C0CD-606B-CBCF-32D0E3C17411}"/>
              </a:ext>
            </a:extLst>
          </p:cNvPr>
          <p:cNvSpPr txBox="1"/>
          <p:nvPr/>
        </p:nvSpPr>
        <p:spPr>
          <a:xfrm>
            <a:off x="5868154" y="631432"/>
            <a:ext cx="252027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spc="300" dirty="0">
                <a:solidFill>
                  <a:srgbClr val="FF0000"/>
                </a:solidFill>
                <a:latin typeface="Tw Cen MT" pitchFamily="34" charset="0"/>
              </a:rPr>
              <a:t>QUADRO GENERALE</a:t>
            </a:r>
          </a:p>
        </p:txBody>
      </p:sp>
      <p:sp>
        <p:nvSpPr>
          <p:cNvPr id="2" name="Text Box 10">
            <a:extLst>
              <a:ext uri="{FF2B5EF4-FFF2-40B4-BE49-F238E27FC236}">
                <a16:creationId xmlns:a16="http://schemas.microsoft.com/office/drawing/2014/main" id="{AD9CA730-A91C-D65B-1A7F-791D3BA21041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443432" y="1360871"/>
            <a:ext cx="7354443" cy="338554"/>
          </a:xfrm>
          <a:prstGeom prst="rect">
            <a:avLst/>
          </a:prstGeom>
          <a:solidFill>
            <a:schemeClr val="accent1">
              <a:lumMod val="40000"/>
              <a:lumOff val="60000"/>
              <a:alpha val="64999"/>
            </a:schemeClr>
          </a:solidFill>
          <a:ln w="12700">
            <a:noFill/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defPPr>
              <a:defRPr lang="it-IT"/>
            </a:defPPr>
            <a:lvl1pPr>
              <a:spcBef>
                <a:spcPct val="0"/>
              </a:spcBef>
              <a:defRPr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defRPr>
            </a:lvl1pPr>
            <a:lvl2pPr marL="571500">
              <a:spcBef>
                <a:spcPct val="0"/>
              </a:spcBef>
              <a:defRPr sz="2400">
                <a:latin typeface="Times New Roman" pitchFamily="18" charset="0"/>
              </a:defRPr>
            </a:lvl2pPr>
            <a:lvl3pPr marL="1143000">
              <a:spcBef>
                <a:spcPct val="0"/>
              </a:spcBef>
              <a:defRPr sz="2400">
                <a:latin typeface="Times New Roman" pitchFamily="18" charset="0"/>
              </a:defRPr>
            </a:lvl3pPr>
            <a:lvl4pPr marL="1714500">
              <a:spcBef>
                <a:spcPct val="0"/>
              </a:spcBef>
              <a:defRPr sz="2400">
                <a:latin typeface="Times New Roman" pitchFamily="18" charset="0"/>
              </a:defRPr>
            </a:lvl4pPr>
            <a:lvl5pPr marL="2286000">
              <a:spcBef>
                <a:spcPct val="0"/>
              </a:spcBef>
              <a:defRPr sz="2400">
                <a:latin typeface="Times New Roman" pitchFamily="18" charset="0"/>
              </a:defRPr>
            </a:lvl5pPr>
            <a:lvl6pPr marL="27432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6pPr>
            <a:lvl7pPr marL="32004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7pPr>
            <a:lvl8pPr marL="36576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8pPr>
            <a:lvl9pPr marL="41148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9pPr>
          </a:lstStyle>
          <a:p>
            <a:r>
              <a:rPr lang="it-IT" altLang="it-IT" sz="1600" dirty="0">
                <a:latin typeface="Century Gothic" panose="020B0502020202020204" pitchFamily="34" charset="0"/>
              </a:rPr>
              <a:t>    Attacchi informatici mirati al controllo dell’erogazione del contante</a:t>
            </a:r>
            <a:endParaRPr lang="it-IT" altLang="it-IT" sz="1600" dirty="0">
              <a:effectLst/>
              <a:latin typeface="Century Gothic" panose="020B0502020202020204" pitchFamily="34" charset="0"/>
            </a:endParaRPr>
          </a:p>
        </p:txBody>
      </p:sp>
      <p:sp>
        <p:nvSpPr>
          <p:cNvPr id="4" name="Line 13">
            <a:extLst>
              <a:ext uri="{FF2B5EF4-FFF2-40B4-BE49-F238E27FC236}">
                <a16:creationId xmlns:a16="http://schemas.microsoft.com/office/drawing/2014/main" id="{EE31A30E-6328-D28C-482E-36961346F863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7797860" y="1995686"/>
            <a:ext cx="578854" cy="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 type="oval" w="sm" len="sm"/>
            <a:tailEnd type="oval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 sz="1600" dirty="0">
              <a:latin typeface="Century Gothic" panose="020B0502020202020204" pitchFamily="34" charset="0"/>
            </a:endParaRPr>
          </a:p>
        </p:txBody>
      </p:sp>
      <p:sp>
        <p:nvSpPr>
          <p:cNvPr id="5" name="Line 13">
            <a:extLst>
              <a:ext uri="{FF2B5EF4-FFF2-40B4-BE49-F238E27FC236}">
                <a16:creationId xmlns:a16="http://schemas.microsoft.com/office/drawing/2014/main" id="{B519FA7B-E1F0-A685-80E5-B7F79A3142F5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7797860" y="2499742"/>
            <a:ext cx="578854" cy="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 type="oval" w="sm" len="sm"/>
            <a:tailEnd type="oval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 sz="1600" dirty="0">
              <a:latin typeface="Century Gothic" panose="020B0502020202020204" pitchFamily="34" charset="0"/>
            </a:endParaRPr>
          </a:p>
        </p:txBody>
      </p:sp>
      <p:sp>
        <p:nvSpPr>
          <p:cNvPr id="6" name="Line 13">
            <a:extLst>
              <a:ext uri="{FF2B5EF4-FFF2-40B4-BE49-F238E27FC236}">
                <a16:creationId xmlns:a16="http://schemas.microsoft.com/office/drawing/2014/main" id="{59F4E601-DD5E-FA18-85F3-DCB1C00FD377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7797860" y="2931790"/>
            <a:ext cx="578854" cy="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 type="oval" w="sm" len="sm"/>
            <a:tailEnd type="oval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 sz="1600" dirty="0">
              <a:latin typeface="Century Gothic" panose="020B0502020202020204" pitchFamily="34" charset="0"/>
            </a:endParaRPr>
          </a:p>
        </p:txBody>
      </p:sp>
      <p:pic>
        <p:nvPicPr>
          <p:cNvPr id="8" name="Immagine 7">
            <a:extLst>
              <a:ext uri="{FF2B5EF4-FFF2-40B4-BE49-F238E27FC236}">
                <a16:creationId xmlns:a16="http://schemas.microsoft.com/office/drawing/2014/main" id="{EA250A83-7AA8-F035-AAED-F11F575B347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3246502"/>
            <a:ext cx="3164847" cy="177406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648925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EA93F2D-D0EE-7FF0-DEC8-584C070489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Line 8">
            <a:extLst>
              <a:ext uri="{FF2B5EF4-FFF2-40B4-BE49-F238E27FC236}">
                <a16:creationId xmlns:a16="http://schemas.microsoft.com/office/drawing/2014/main" id="{8FEB3ECD-5578-0962-942D-B4382B6781F6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8388432" y="626671"/>
            <a:ext cx="0" cy="3365377"/>
          </a:xfrm>
          <a:prstGeom prst="line">
            <a:avLst/>
          </a:prstGeom>
          <a:noFill/>
          <a:ln w="9525">
            <a:solidFill>
              <a:srgbClr val="EF2A03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it-IT" sz="18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9" name="Text Box 10">
            <a:extLst>
              <a:ext uri="{FF2B5EF4-FFF2-40B4-BE49-F238E27FC236}">
                <a16:creationId xmlns:a16="http://schemas.microsoft.com/office/drawing/2014/main" id="{28EFC666-6161-AAB1-17B8-DD22722396D8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443431" y="1848478"/>
            <a:ext cx="7354439" cy="338554"/>
          </a:xfrm>
          <a:prstGeom prst="rect">
            <a:avLst/>
          </a:prstGeom>
          <a:solidFill>
            <a:schemeClr val="accent1">
              <a:lumMod val="40000"/>
              <a:lumOff val="60000"/>
              <a:alpha val="64999"/>
            </a:schemeClr>
          </a:solidFill>
          <a:ln w="12700">
            <a:noFill/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defPPr>
              <a:defRPr lang="it-IT"/>
            </a:defPPr>
            <a:lvl1pPr>
              <a:spcBef>
                <a:spcPct val="0"/>
              </a:spcBef>
              <a:defRPr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defRPr>
            </a:lvl1pPr>
            <a:lvl2pPr marL="571500">
              <a:spcBef>
                <a:spcPct val="0"/>
              </a:spcBef>
              <a:defRPr sz="2400">
                <a:latin typeface="Times New Roman" pitchFamily="18" charset="0"/>
              </a:defRPr>
            </a:lvl2pPr>
            <a:lvl3pPr marL="1143000">
              <a:spcBef>
                <a:spcPct val="0"/>
              </a:spcBef>
              <a:defRPr sz="2400">
                <a:latin typeface="Times New Roman" pitchFamily="18" charset="0"/>
              </a:defRPr>
            </a:lvl3pPr>
            <a:lvl4pPr marL="1714500">
              <a:spcBef>
                <a:spcPct val="0"/>
              </a:spcBef>
              <a:defRPr sz="2400">
                <a:latin typeface="Times New Roman" pitchFamily="18" charset="0"/>
              </a:defRPr>
            </a:lvl4pPr>
            <a:lvl5pPr marL="2286000">
              <a:spcBef>
                <a:spcPct val="0"/>
              </a:spcBef>
              <a:defRPr sz="2400">
                <a:latin typeface="Times New Roman" pitchFamily="18" charset="0"/>
              </a:defRPr>
            </a:lvl5pPr>
            <a:lvl6pPr marL="27432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6pPr>
            <a:lvl7pPr marL="32004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7pPr>
            <a:lvl8pPr marL="36576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8pPr>
            <a:lvl9pPr marL="41148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9pPr>
          </a:lstStyle>
          <a:p>
            <a:r>
              <a:rPr lang="it-IT" altLang="it-IT" sz="1600" dirty="0">
                <a:latin typeface="Century Gothic" panose="020B0502020202020204" pitchFamily="34" charset="0"/>
              </a:rPr>
              <a:t>    Controllo periodico degli sportelli, pannelli e cablaggi</a:t>
            </a:r>
            <a:endParaRPr lang="it-IT" altLang="it-IT" sz="1600" dirty="0">
              <a:effectLst/>
              <a:latin typeface="Century Gothic" panose="020B0502020202020204" pitchFamily="34" charset="0"/>
            </a:endParaRPr>
          </a:p>
        </p:txBody>
      </p:sp>
      <p:cxnSp>
        <p:nvCxnSpPr>
          <p:cNvPr id="24" name="Connettore 1 23">
            <a:extLst>
              <a:ext uri="{FF2B5EF4-FFF2-40B4-BE49-F238E27FC236}">
                <a16:creationId xmlns:a16="http://schemas.microsoft.com/office/drawing/2014/main" id="{8EACF802-FC75-8095-FBBD-D4183A1986E1}"/>
              </a:ext>
            </a:extLst>
          </p:cNvPr>
          <p:cNvCxnSpPr/>
          <p:nvPr/>
        </p:nvCxnSpPr>
        <p:spPr>
          <a:xfrm>
            <a:off x="2143340" y="601884"/>
            <a:ext cx="7000660" cy="24788"/>
          </a:xfrm>
          <a:prstGeom prst="line">
            <a:avLst/>
          </a:prstGeom>
          <a:ln w="254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 Box 10">
            <a:extLst>
              <a:ext uri="{FF2B5EF4-FFF2-40B4-BE49-F238E27FC236}">
                <a16:creationId xmlns:a16="http://schemas.microsoft.com/office/drawing/2014/main" id="{A8AD9494-173C-B62D-183A-16D95250F2FA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443431" y="2330426"/>
            <a:ext cx="7354437" cy="338554"/>
          </a:xfrm>
          <a:prstGeom prst="rect">
            <a:avLst/>
          </a:prstGeom>
          <a:solidFill>
            <a:schemeClr val="accent1">
              <a:lumMod val="40000"/>
              <a:lumOff val="60000"/>
              <a:alpha val="64999"/>
            </a:schemeClr>
          </a:solidFill>
          <a:ln w="12700">
            <a:noFill/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defPPr>
              <a:defRPr lang="it-IT"/>
            </a:defPPr>
            <a:lvl1pPr>
              <a:spcBef>
                <a:spcPct val="0"/>
              </a:spcBef>
              <a:defRPr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defRPr>
            </a:lvl1pPr>
            <a:lvl2pPr marL="571500">
              <a:spcBef>
                <a:spcPct val="0"/>
              </a:spcBef>
              <a:defRPr sz="2400">
                <a:latin typeface="Times New Roman" pitchFamily="18" charset="0"/>
              </a:defRPr>
            </a:lvl2pPr>
            <a:lvl3pPr marL="1143000">
              <a:spcBef>
                <a:spcPct val="0"/>
              </a:spcBef>
              <a:defRPr sz="2400">
                <a:latin typeface="Times New Roman" pitchFamily="18" charset="0"/>
              </a:defRPr>
            </a:lvl3pPr>
            <a:lvl4pPr marL="1714500">
              <a:spcBef>
                <a:spcPct val="0"/>
              </a:spcBef>
              <a:defRPr sz="2400">
                <a:latin typeface="Times New Roman" pitchFamily="18" charset="0"/>
              </a:defRPr>
            </a:lvl4pPr>
            <a:lvl5pPr marL="2286000">
              <a:spcBef>
                <a:spcPct val="0"/>
              </a:spcBef>
              <a:defRPr sz="2400">
                <a:latin typeface="Times New Roman" pitchFamily="18" charset="0"/>
              </a:defRPr>
            </a:lvl5pPr>
            <a:lvl6pPr marL="27432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6pPr>
            <a:lvl7pPr marL="32004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7pPr>
            <a:lvl8pPr marL="36576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8pPr>
            <a:lvl9pPr marL="41148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9pPr>
          </a:lstStyle>
          <a:p>
            <a:r>
              <a:rPr lang="it-IT" altLang="it-IT" sz="1600" dirty="0">
                <a:latin typeface="Century Gothic" panose="020B0502020202020204" pitchFamily="34" charset="0"/>
              </a:rPr>
              <a:t>    Formazione del personale su segni di manomissione</a:t>
            </a:r>
            <a:endParaRPr lang="it-IT" altLang="it-IT" sz="1600" dirty="0">
              <a:effectLst/>
              <a:latin typeface="Century Gothic" panose="020B0502020202020204" pitchFamily="34" charset="0"/>
            </a:endParaRPr>
          </a:p>
        </p:txBody>
      </p:sp>
      <p:sp>
        <p:nvSpPr>
          <p:cNvPr id="21" name="Line 13">
            <a:extLst>
              <a:ext uri="{FF2B5EF4-FFF2-40B4-BE49-F238E27FC236}">
                <a16:creationId xmlns:a16="http://schemas.microsoft.com/office/drawing/2014/main" id="{74728E6E-0665-0BED-41F7-09CFBA96710A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7809578" y="1491630"/>
            <a:ext cx="578854" cy="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 type="oval" w="sm" len="sm"/>
            <a:tailEnd type="oval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 sz="1600" dirty="0">
              <a:latin typeface="Century Gothic" panose="020B0502020202020204" pitchFamily="34" charset="0"/>
            </a:endParaRPr>
          </a:p>
        </p:txBody>
      </p:sp>
      <p:sp>
        <p:nvSpPr>
          <p:cNvPr id="18" name="CasellaDiTesto 17">
            <a:extLst>
              <a:ext uri="{FF2B5EF4-FFF2-40B4-BE49-F238E27FC236}">
                <a16:creationId xmlns:a16="http://schemas.microsoft.com/office/drawing/2014/main" id="{76759FFD-45F1-578D-B791-CC8F0AE44D6D}"/>
              </a:ext>
            </a:extLst>
          </p:cNvPr>
          <p:cNvSpPr txBox="1"/>
          <p:nvPr/>
        </p:nvSpPr>
        <p:spPr>
          <a:xfrm>
            <a:off x="1979712" y="179221"/>
            <a:ext cx="69877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b="1" spc="300" dirty="0">
                <a:solidFill>
                  <a:srgbClr val="FF0000"/>
                </a:solidFill>
                <a:latin typeface="Tw Cen MT" pitchFamily="34" charset="0"/>
              </a:rPr>
              <a:t>ATTACCHI MALWARE AGLI ATM</a:t>
            </a:r>
          </a:p>
        </p:txBody>
      </p:sp>
      <p:sp>
        <p:nvSpPr>
          <p:cNvPr id="25" name="CasellaDiTesto 24">
            <a:extLst>
              <a:ext uri="{FF2B5EF4-FFF2-40B4-BE49-F238E27FC236}">
                <a16:creationId xmlns:a16="http://schemas.microsoft.com/office/drawing/2014/main" id="{3E7E79EA-0F1A-F0DE-6AB9-1B3DA9CB0DF6}"/>
              </a:ext>
            </a:extLst>
          </p:cNvPr>
          <p:cNvSpPr txBox="1"/>
          <p:nvPr/>
        </p:nvSpPr>
        <p:spPr>
          <a:xfrm>
            <a:off x="5292082" y="654306"/>
            <a:ext cx="334627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spc="300" dirty="0">
                <a:solidFill>
                  <a:srgbClr val="FF0000"/>
                </a:solidFill>
                <a:latin typeface="Tw Cen MT" pitchFamily="34" charset="0"/>
              </a:rPr>
              <a:t>MISURE DI MITIGAZIONE</a:t>
            </a:r>
          </a:p>
        </p:txBody>
      </p:sp>
      <p:sp>
        <p:nvSpPr>
          <p:cNvPr id="2" name="Text Box 10">
            <a:extLst>
              <a:ext uri="{FF2B5EF4-FFF2-40B4-BE49-F238E27FC236}">
                <a16:creationId xmlns:a16="http://schemas.microsoft.com/office/drawing/2014/main" id="{27527FC4-DD5A-5235-3CA6-85148EA91210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443432" y="1360871"/>
            <a:ext cx="7354443" cy="338554"/>
          </a:xfrm>
          <a:prstGeom prst="rect">
            <a:avLst/>
          </a:prstGeom>
          <a:solidFill>
            <a:schemeClr val="accent1">
              <a:lumMod val="40000"/>
              <a:lumOff val="60000"/>
              <a:alpha val="64999"/>
            </a:schemeClr>
          </a:solidFill>
          <a:ln w="12700">
            <a:noFill/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defPPr>
              <a:defRPr lang="it-IT"/>
            </a:defPPr>
            <a:lvl1pPr>
              <a:spcBef>
                <a:spcPct val="0"/>
              </a:spcBef>
              <a:defRPr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defRPr>
            </a:lvl1pPr>
            <a:lvl2pPr marL="571500">
              <a:spcBef>
                <a:spcPct val="0"/>
              </a:spcBef>
              <a:defRPr sz="2400">
                <a:latin typeface="Times New Roman" pitchFamily="18" charset="0"/>
              </a:defRPr>
            </a:lvl2pPr>
            <a:lvl3pPr marL="1143000">
              <a:spcBef>
                <a:spcPct val="0"/>
              </a:spcBef>
              <a:defRPr sz="2400">
                <a:latin typeface="Times New Roman" pitchFamily="18" charset="0"/>
              </a:defRPr>
            </a:lvl3pPr>
            <a:lvl4pPr marL="1714500">
              <a:spcBef>
                <a:spcPct val="0"/>
              </a:spcBef>
              <a:defRPr sz="2400">
                <a:latin typeface="Times New Roman" pitchFamily="18" charset="0"/>
              </a:defRPr>
            </a:lvl4pPr>
            <a:lvl5pPr marL="2286000">
              <a:spcBef>
                <a:spcPct val="0"/>
              </a:spcBef>
              <a:defRPr sz="2400">
                <a:latin typeface="Times New Roman" pitchFamily="18" charset="0"/>
              </a:defRPr>
            </a:lvl5pPr>
            <a:lvl6pPr marL="27432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6pPr>
            <a:lvl7pPr marL="32004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7pPr>
            <a:lvl8pPr marL="36576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8pPr>
            <a:lvl9pPr marL="41148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9pPr>
          </a:lstStyle>
          <a:p>
            <a:r>
              <a:rPr lang="it-IT" altLang="it-IT" sz="1600" dirty="0">
                <a:latin typeface="Century Gothic" panose="020B0502020202020204" pitchFamily="34" charset="0"/>
              </a:rPr>
              <a:t>    </a:t>
            </a:r>
            <a:r>
              <a:rPr lang="it-IT" altLang="it-IT" sz="1600" dirty="0" err="1">
                <a:latin typeface="Century Gothic" panose="020B0502020202020204" pitchFamily="34" charset="0"/>
              </a:rPr>
              <a:t>Hardening</a:t>
            </a:r>
            <a:r>
              <a:rPr lang="it-IT" altLang="it-IT" sz="1600" dirty="0">
                <a:latin typeface="Century Gothic" panose="020B0502020202020204" pitchFamily="34" charset="0"/>
              </a:rPr>
              <a:t> software e disabilitazione porte USB</a:t>
            </a:r>
            <a:endParaRPr lang="it-IT" altLang="it-IT" sz="1600" dirty="0">
              <a:effectLst/>
              <a:latin typeface="Century Gothic" panose="020B0502020202020204" pitchFamily="34" charset="0"/>
            </a:endParaRPr>
          </a:p>
        </p:txBody>
      </p:sp>
      <p:sp>
        <p:nvSpPr>
          <p:cNvPr id="4" name="Line 13">
            <a:extLst>
              <a:ext uri="{FF2B5EF4-FFF2-40B4-BE49-F238E27FC236}">
                <a16:creationId xmlns:a16="http://schemas.microsoft.com/office/drawing/2014/main" id="{D0D4835B-B5DE-B834-87E8-C38AE565DDD8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7797860" y="1995686"/>
            <a:ext cx="578854" cy="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 type="oval" w="sm" len="sm"/>
            <a:tailEnd type="oval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 sz="1600" dirty="0">
              <a:latin typeface="Century Gothic" panose="020B0502020202020204" pitchFamily="34" charset="0"/>
            </a:endParaRPr>
          </a:p>
        </p:txBody>
      </p:sp>
      <p:sp>
        <p:nvSpPr>
          <p:cNvPr id="5" name="Line 13">
            <a:extLst>
              <a:ext uri="{FF2B5EF4-FFF2-40B4-BE49-F238E27FC236}">
                <a16:creationId xmlns:a16="http://schemas.microsoft.com/office/drawing/2014/main" id="{74743E7D-33C7-E656-AA43-1A9CD08EAB31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7797860" y="2499742"/>
            <a:ext cx="578854" cy="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 type="oval" w="sm" len="sm"/>
            <a:tailEnd type="oval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 sz="1600" dirty="0">
              <a:latin typeface="Century Gothic" panose="020B0502020202020204" pitchFamily="34" charset="0"/>
            </a:endParaRPr>
          </a:p>
        </p:txBody>
      </p:sp>
      <p:sp>
        <p:nvSpPr>
          <p:cNvPr id="6" name="Line 13">
            <a:extLst>
              <a:ext uri="{FF2B5EF4-FFF2-40B4-BE49-F238E27FC236}">
                <a16:creationId xmlns:a16="http://schemas.microsoft.com/office/drawing/2014/main" id="{D4521BF1-E3AD-F301-1527-AE128A96F5F1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7797860" y="2986130"/>
            <a:ext cx="578854" cy="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 type="oval" w="sm" len="sm"/>
            <a:tailEnd type="oval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 sz="1600" dirty="0">
              <a:latin typeface="Century Gothic" panose="020B0502020202020204" pitchFamily="34" charset="0"/>
            </a:endParaRPr>
          </a:p>
        </p:txBody>
      </p:sp>
      <p:sp>
        <p:nvSpPr>
          <p:cNvPr id="9" name="Text Box 10">
            <a:extLst>
              <a:ext uri="{FF2B5EF4-FFF2-40B4-BE49-F238E27FC236}">
                <a16:creationId xmlns:a16="http://schemas.microsoft.com/office/drawing/2014/main" id="{489287BC-B99B-29D6-2F6F-8011753C820F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457076" y="2816853"/>
            <a:ext cx="7354437" cy="338554"/>
          </a:xfrm>
          <a:prstGeom prst="rect">
            <a:avLst/>
          </a:prstGeom>
          <a:solidFill>
            <a:schemeClr val="accent1">
              <a:lumMod val="40000"/>
              <a:lumOff val="60000"/>
              <a:alpha val="64999"/>
            </a:schemeClr>
          </a:solidFill>
          <a:ln w="12700">
            <a:noFill/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defPPr>
              <a:defRPr lang="it-IT"/>
            </a:defPPr>
            <a:lvl1pPr>
              <a:spcBef>
                <a:spcPct val="0"/>
              </a:spcBef>
              <a:defRPr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defRPr>
            </a:lvl1pPr>
            <a:lvl2pPr marL="571500">
              <a:spcBef>
                <a:spcPct val="0"/>
              </a:spcBef>
              <a:defRPr sz="2400">
                <a:latin typeface="Times New Roman" pitchFamily="18" charset="0"/>
              </a:defRPr>
            </a:lvl2pPr>
            <a:lvl3pPr marL="1143000">
              <a:spcBef>
                <a:spcPct val="0"/>
              </a:spcBef>
              <a:defRPr sz="2400">
                <a:latin typeface="Times New Roman" pitchFamily="18" charset="0"/>
              </a:defRPr>
            </a:lvl3pPr>
            <a:lvl4pPr marL="1714500">
              <a:spcBef>
                <a:spcPct val="0"/>
              </a:spcBef>
              <a:defRPr sz="2400">
                <a:latin typeface="Times New Roman" pitchFamily="18" charset="0"/>
              </a:defRPr>
            </a:lvl4pPr>
            <a:lvl5pPr marL="2286000">
              <a:spcBef>
                <a:spcPct val="0"/>
              </a:spcBef>
              <a:defRPr sz="2400">
                <a:latin typeface="Times New Roman" pitchFamily="18" charset="0"/>
              </a:defRPr>
            </a:lvl5pPr>
            <a:lvl6pPr marL="27432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6pPr>
            <a:lvl7pPr marL="32004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7pPr>
            <a:lvl8pPr marL="36576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8pPr>
            <a:lvl9pPr marL="41148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9pPr>
          </a:lstStyle>
          <a:p>
            <a:r>
              <a:rPr lang="it-IT" altLang="it-IT" sz="1600" dirty="0">
                <a:latin typeface="Century Gothic" panose="020B0502020202020204" pitchFamily="34" charset="0"/>
              </a:rPr>
              <a:t>    Coordinamento Team Artificieri – IT bancario per attacchi ibridi</a:t>
            </a:r>
            <a:endParaRPr lang="it-IT" altLang="it-IT" sz="1600" dirty="0">
              <a:effectLst/>
              <a:latin typeface="Century Gothic" panose="020B0502020202020204" pitchFamily="34" charset="0"/>
            </a:endParaRPr>
          </a:p>
        </p:txBody>
      </p:sp>
      <p:sp>
        <p:nvSpPr>
          <p:cNvPr id="3" name="Text Box 10">
            <a:extLst>
              <a:ext uri="{FF2B5EF4-FFF2-40B4-BE49-F238E27FC236}">
                <a16:creationId xmlns:a16="http://schemas.microsoft.com/office/drawing/2014/main" id="{A9795540-0D98-437D-D30A-A9F9F582D709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443422" y="3303280"/>
            <a:ext cx="7354437" cy="338554"/>
          </a:xfrm>
          <a:prstGeom prst="rect">
            <a:avLst/>
          </a:prstGeom>
          <a:solidFill>
            <a:schemeClr val="accent1">
              <a:lumMod val="40000"/>
              <a:lumOff val="60000"/>
              <a:alpha val="64999"/>
            </a:schemeClr>
          </a:solidFill>
          <a:ln w="12700">
            <a:noFill/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defPPr>
              <a:defRPr lang="it-IT"/>
            </a:defPPr>
            <a:lvl1pPr>
              <a:spcBef>
                <a:spcPct val="0"/>
              </a:spcBef>
              <a:defRPr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defRPr>
            </a:lvl1pPr>
            <a:lvl2pPr marL="571500">
              <a:spcBef>
                <a:spcPct val="0"/>
              </a:spcBef>
              <a:defRPr sz="2400">
                <a:latin typeface="Times New Roman" pitchFamily="18" charset="0"/>
              </a:defRPr>
            </a:lvl2pPr>
            <a:lvl3pPr marL="1143000">
              <a:spcBef>
                <a:spcPct val="0"/>
              </a:spcBef>
              <a:defRPr sz="2400">
                <a:latin typeface="Times New Roman" pitchFamily="18" charset="0"/>
              </a:defRPr>
            </a:lvl3pPr>
            <a:lvl4pPr marL="1714500">
              <a:spcBef>
                <a:spcPct val="0"/>
              </a:spcBef>
              <a:defRPr sz="2400">
                <a:latin typeface="Times New Roman" pitchFamily="18" charset="0"/>
              </a:defRPr>
            </a:lvl4pPr>
            <a:lvl5pPr marL="2286000">
              <a:spcBef>
                <a:spcPct val="0"/>
              </a:spcBef>
              <a:defRPr sz="2400">
                <a:latin typeface="Times New Roman" pitchFamily="18" charset="0"/>
              </a:defRPr>
            </a:lvl5pPr>
            <a:lvl6pPr marL="27432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6pPr>
            <a:lvl7pPr marL="32004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7pPr>
            <a:lvl8pPr marL="36576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8pPr>
            <a:lvl9pPr marL="41148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9pPr>
          </a:lstStyle>
          <a:p>
            <a:r>
              <a:rPr lang="it-IT" altLang="it-IT" sz="1600" dirty="0">
                <a:latin typeface="Century Gothic" panose="020B0502020202020204" pitchFamily="34" charset="0"/>
              </a:rPr>
              <a:t>    Sigillatura anti-manomissione dei punti di accesso interni</a:t>
            </a:r>
            <a:endParaRPr lang="it-IT" altLang="it-IT" sz="1600" dirty="0">
              <a:effectLst/>
              <a:latin typeface="Century Gothic" panose="020B0502020202020204" pitchFamily="34" charset="0"/>
            </a:endParaRPr>
          </a:p>
        </p:txBody>
      </p:sp>
      <p:sp>
        <p:nvSpPr>
          <p:cNvPr id="8" name="Text Box 10">
            <a:extLst>
              <a:ext uri="{FF2B5EF4-FFF2-40B4-BE49-F238E27FC236}">
                <a16:creationId xmlns:a16="http://schemas.microsoft.com/office/drawing/2014/main" id="{653CEF27-4523-08FF-1931-AC935E6DC122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457076" y="3822771"/>
            <a:ext cx="7354437" cy="338554"/>
          </a:xfrm>
          <a:prstGeom prst="rect">
            <a:avLst/>
          </a:prstGeom>
          <a:solidFill>
            <a:schemeClr val="accent1">
              <a:lumMod val="40000"/>
              <a:lumOff val="60000"/>
              <a:alpha val="64999"/>
            </a:schemeClr>
          </a:solidFill>
          <a:ln w="12700">
            <a:noFill/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defPPr>
              <a:defRPr lang="it-IT"/>
            </a:defPPr>
            <a:lvl1pPr>
              <a:spcBef>
                <a:spcPct val="0"/>
              </a:spcBef>
              <a:defRPr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defRPr>
            </a:lvl1pPr>
            <a:lvl2pPr marL="571500">
              <a:spcBef>
                <a:spcPct val="0"/>
              </a:spcBef>
              <a:defRPr sz="2400">
                <a:latin typeface="Times New Roman" pitchFamily="18" charset="0"/>
              </a:defRPr>
            </a:lvl2pPr>
            <a:lvl3pPr marL="1143000">
              <a:spcBef>
                <a:spcPct val="0"/>
              </a:spcBef>
              <a:defRPr sz="2400">
                <a:latin typeface="Times New Roman" pitchFamily="18" charset="0"/>
              </a:defRPr>
            </a:lvl3pPr>
            <a:lvl4pPr marL="1714500">
              <a:spcBef>
                <a:spcPct val="0"/>
              </a:spcBef>
              <a:defRPr sz="2400">
                <a:latin typeface="Times New Roman" pitchFamily="18" charset="0"/>
              </a:defRPr>
            </a:lvl4pPr>
            <a:lvl5pPr marL="2286000">
              <a:spcBef>
                <a:spcPct val="0"/>
              </a:spcBef>
              <a:defRPr sz="2400">
                <a:latin typeface="Times New Roman" pitchFamily="18" charset="0"/>
              </a:defRPr>
            </a:lvl5pPr>
            <a:lvl6pPr marL="27432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6pPr>
            <a:lvl7pPr marL="32004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7pPr>
            <a:lvl8pPr marL="36576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8pPr>
            <a:lvl9pPr marL="41148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9pPr>
          </a:lstStyle>
          <a:p>
            <a:r>
              <a:rPr lang="it-IT" altLang="it-IT" sz="1600" dirty="0">
                <a:latin typeface="Century Gothic" panose="020B0502020202020204" pitchFamily="34" charset="0"/>
              </a:rPr>
              <a:t>    Monitoraggio in tempo reale degli ATM tramite sistemi SIEM/SOC</a:t>
            </a:r>
            <a:endParaRPr lang="it-IT" altLang="it-IT" sz="1600" dirty="0">
              <a:effectLst/>
              <a:latin typeface="Century Gothic" panose="020B0502020202020204" pitchFamily="34" charset="0"/>
            </a:endParaRPr>
          </a:p>
        </p:txBody>
      </p:sp>
      <p:sp>
        <p:nvSpPr>
          <p:cNvPr id="13" name="Line 13">
            <a:extLst>
              <a:ext uri="{FF2B5EF4-FFF2-40B4-BE49-F238E27FC236}">
                <a16:creationId xmlns:a16="http://schemas.microsoft.com/office/drawing/2014/main" id="{EAE2F505-71EF-E0A9-8629-6B2E3BDEA144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7809578" y="3472557"/>
            <a:ext cx="578854" cy="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 type="oval" w="sm" len="sm"/>
            <a:tailEnd type="oval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 sz="1600" dirty="0">
              <a:latin typeface="Century Gothic" panose="020B0502020202020204" pitchFamily="34" charset="0"/>
            </a:endParaRPr>
          </a:p>
        </p:txBody>
      </p:sp>
      <p:sp>
        <p:nvSpPr>
          <p:cNvPr id="14" name="Line 13">
            <a:extLst>
              <a:ext uri="{FF2B5EF4-FFF2-40B4-BE49-F238E27FC236}">
                <a16:creationId xmlns:a16="http://schemas.microsoft.com/office/drawing/2014/main" id="{5A0FC98C-4898-11F6-ABA2-B78508F14944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7809578" y="3992048"/>
            <a:ext cx="578854" cy="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 type="oval" w="sm" len="sm"/>
            <a:tailEnd type="oval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 sz="1600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8351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EA93F2D-D0EE-7FF0-DEC8-584C070489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Line 8">
            <a:extLst>
              <a:ext uri="{FF2B5EF4-FFF2-40B4-BE49-F238E27FC236}">
                <a16:creationId xmlns:a16="http://schemas.microsoft.com/office/drawing/2014/main" id="{8FEB3ECD-5578-0962-942D-B4382B6781F6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8388431" y="633061"/>
            <a:ext cx="11703" cy="1631182"/>
          </a:xfrm>
          <a:prstGeom prst="line">
            <a:avLst/>
          </a:prstGeom>
          <a:noFill/>
          <a:ln w="9525">
            <a:solidFill>
              <a:srgbClr val="EF2A03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it-IT" sz="18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9" name="Text Box 10">
            <a:extLst>
              <a:ext uri="{FF2B5EF4-FFF2-40B4-BE49-F238E27FC236}">
                <a16:creationId xmlns:a16="http://schemas.microsoft.com/office/drawing/2014/main" id="{28EFC666-6161-AAB1-17B8-DD22722396D8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443431" y="2117041"/>
            <a:ext cx="7354439" cy="338554"/>
          </a:xfrm>
          <a:prstGeom prst="rect">
            <a:avLst/>
          </a:prstGeom>
          <a:solidFill>
            <a:schemeClr val="accent1">
              <a:lumMod val="40000"/>
              <a:lumOff val="60000"/>
              <a:alpha val="64999"/>
            </a:schemeClr>
          </a:solidFill>
          <a:ln w="12700">
            <a:noFill/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defPPr>
              <a:defRPr lang="it-IT"/>
            </a:defPPr>
            <a:lvl1pPr>
              <a:spcBef>
                <a:spcPct val="0"/>
              </a:spcBef>
              <a:defRPr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defRPr>
            </a:lvl1pPr>
            <a:lvl2pPr marL="571500">
              <a:spcBef>
                <a:spcPct val="0"/>
              </a:spcBef>
              <a:defRPr sz="2400">
                <a:latin typeface="Times New Roman" pitchFamily="18" charset="0"/>
              </a:defRPr>
            </a:lvl2pPr>
            <a:lvl3pPr marL="1143000">
              <a:spcBef>
                <a:spcPct val="0"/>
              </a:spcBef>
              <a:defRPr sz="2400">
                <a:latin typeface="Times New Roman" pitchFamily="18" charset="0"/>
              </a:defRPr>
            </a:lvl3pPr>
            <a:lvl4pPr marL="1714500">
              <a:spcBef>
                <a:spcPct val="0"/>
              </a:spcBef>
              <a:defRPr sz="2400">
                <a:latin typeface="Times New Roman" pitchFamily="18" charset="0"/>
              </a:defRPr>
            </a:lvl4pPr>
            <a:lvl5pPr marL="2286000">
              <a:spcBef>
                <a:spcPct val="0"/>
              </a:spcBef>
              <a:defRPr sz="2400">
                <a:latin typeface="Times New Roman" pitchFamily="18" charset="0"/>
              </a:defRPr>
            </a:lvl5pPr>
            <a:lvl6pPr marL="27432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6pPr>
            <a:lvl7pPr marL="32004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7pPr>
            <a:lvl8pPr marL="36576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8pPr>
            <a:lvl9pPr marL="41148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9pPr>
          </a:lstStyle>
          <a:p>
            <a:r>
              <a:rPr lang="it-IT" altLang="it-IT" sz="1600" dirty="0">
                <a:latin typeface="Century Gothic" panose="020B0502020202020204" pitchFamily="34" charset="0"/>
              </a:rPr>
              <a:t>    Quadro internazionale </a:t>
            </a:r>
            <a:endParaRPr lang="it-IT" altLang="it-IT" sz="1600" dirty="0">
              <a:effectLst/>
              <a:latin typeface="Century Gothic" panose="020B0502020202020204" pitchFamily="34" charset="0"/>
            </a:endParaRPr>
          </a:p>
        </p:txBody>
      </p:sp>
      <p:cxnSp>
        <p:nvCxnSpPr>
          <p:cNvPr id="24" name="Connettore 1 23">
            <a:extLst>
              <a:ext uri="{FF2B5EF4-FFF2-40B4-BE49-F238E27FC236}">
                <a16:creationId xmlns:a16="http://schemas.microsoft.com/office/drawing/2014/main" id="{8EACF802-FC75-8095-FBBD-D4183A1986E1}"/>
              </a:ext>
            </a:extLst>
          </p:cNvPr>
          <p:cNvCxnSpPr/>
          <p:nvPr/>
        </p:nvCxnSpPr>
        <p:spPr>
          <a:xfrm>
            <a:off x="2143340" y="601884"/>
            <a:ext cx="7000660" cy="24788"/>
          </a:xfrm>
          <a:prstGeom prst="line">
            <a:avLst/>
          </a:prstGeom>
          <a:ln w="254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Line 13">
            <a:extLst>
              <a:ext uri="{FF2B5EF4-FFF2-40B4-BE49-F238E27FC236}">
                <a16:creationId xmlns:a16="http://schemas.microsoft.com/office/drawing/2014/main" id="{74728E6E-0665-0BED-41F7-09CFBA96710A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7809578" y="1760193"/>
            <a:ext cx="578854" cy="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 type="oval" w="sm" len="sm"/>
            <a:tailEnd type="oval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 sz="1600" dirty="0">
              <a:latin typeface="Century Gothic" panose="020B0502020202020204" pitchFamily="34" charset="0"/>
            </a:endParaRPr>
          </a:p>
        </p:txBody>
      </p:sp>
      <p:sp>
        <p:nvSpPr>
          <p:cNvPr id="18" name="CasellaDiTesto 17">
            <a:extLst>
              <a:ext uri="{FF2B5EF4-FFF2-40B4-BE49-F238E27FC236}">
                <a16:creationId xmlns:a16="http://schemas.microsoft.com/office/drawing/2014/main" id="{76759FFD-45F1-578D-B791-CC8F0AE44D6D}"/>
              </a:ext>
            </a:extLst>
          </p:cNvPr>
          <p:cNvSpPr txBox="1"/>
          <p:nvPr/>
        </p:nvSpPr>
        <p:spPr>
          <a:xfrm>
            <a:off x="1979712" y="179221"/>
            <a:ext cx="69877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b="1" spc="300" dirty="0">
                <a:solidFill>
                  <a:srgbClr val="FF0000"/>
                </a:solidFill>
                <a:latin typeface="Tw Cen MT" pitchFamily="34" charset="0"/>
              </a:rPr>
              <a:t>AZIONI IDEOLOGICHE</a:t>
            </a:r>
          </a:p>
        </p:txBody>
      </p:sp>
      <p:sp>
        <p:nvSpPr>
          <p:cNvPr id="2" name="Text Box 10">
            <a:extLst>
              <a:ext uri="{FF2B5EF4-FFF2-40B4-BE49-F238E27FC236}">
                <a16:creationId xmlns:a16="http://schemas.microsoft.com/office/drawing/2014/main" id="{27527FC4-DD5A-5235-3CA6-85148EA91210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443432" y="1629434"/>
            <a:ext cx="7354443" cy="338554"/>
          </a:xfrm>
          <a:prstGeom prst="rect">
            <a:avLst/>
          </a:prstGeom>
          <a:solidFill>
            <a:schemeClr val="accent1">
              <a:lumMod val="40000"/>
              <a:lumOff val="60000"/>
              <a:alpha val="64999"/>
            </a:schemeClr>
          </a:solidFill>
          <a:ln w="12700">
            <a:noFill/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defPPr>
              <a:defRPr lang="it-IT"/>
            </a:defPPr>
            <a:lvl1pPr>
              <a:spcBef>
                <a:spcPct val="0"/>
              </a:spcBef>
              <a:defRPr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defRPr>
            </a:lvl1pPr>
            <a:lvl2pPr marL="571500">
              <a:spcBef>
                <a:spcPct val="0"/>
              </a:spcBef>
              <a:defRPr sz="2400">
                <a:latin typeface="Times New Roman" pitchFamily="18" charset="0"/>
              </a:defRPr>
            </a:lvl2pPr>
            <a:lvl3pPr marL="1143000">
              <a:spcBef>
                <a:spcPct val="0"/>
              </a:spcBef>
              <a:defRPr sz="2400">
                <a:latin typeface="Times New Roman" pitchFamily="18" charset="0"/>
              </a:defRPr>
            </a:lvl3pPr>
            <a:lvl4pPr marL="1714500">
              <a:spcBef>
                <a:spcPct val="0"/>
              </a:spcBef>
              <a:defRPr sz="2400">
                <a:latin typeface="Times New Roman" pitchFamily="18" charset="0"/>
              </a:defRPr>
            </a:lvl4pPr>
            <a:lvl5pPr marL="2286000">
              <a:spcBef>
                <a:spcPct val="0"/>
              </a:spcBef>
              <a:defRPr sz="2400">
                <a:latin typeface="Times New Roman" pitchFamily="18" charset="0"/>
              </a:defRPr>
            </a:lvl5pPr>
            <a:lvl6pPr marL="27432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6pPr>
            <a:lvl7pPr marL="32004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7pPr>
            <a:lvl8pPr marL="36576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8pPr>
            <a:lvl9pPr marL="41148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9pPr>
          </a:lstStyle>
          <a:p>
            <a:r>
              <a:rPr lang="it-IT" altLang="it-IT" sz="1600" dirty="0">
                <a:latin typeface="Century Gothic" panose="020B0502020202020204" pitchFamily="34" charset="0"/>
              </a:rPr>
              <a:t>    «Campagne estremiste»</a:t>
            </a:r>
            <a:endParaRPr lang="it-IT" altLang="it-IT" sz="1600" dirty="0">
              <a:effectLst/>
              <a:latin typeface="Century Gothic" panose="020B0502020202020204" pitchFamily="34" charset="0"/>
            </a:endParaRPr>
          </a:p>
        </p:txBody>
      </p:sp>
      <p:sp>
        <p:nvSpPr>
          <p:cNvPr id="4" name="Line 13">
            <a:extLst>
              <a:ext uri="{FF2B5EF4-FFF2-40B4-BE49-F238E27FC236}">
                <a16:creationId xmlns:a16="http://schemas.microsoft.com/office/drawing/2014/main" id="{D0D4835B-B5DE-B834-87E8-C38AE565DDD8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7797860" y="2264249"/>
            <a:ext cx="578854" cy="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 type="oval" w="sm" len="sm"/>
            <a:tailEnd type="oval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 sz="1600" dirty="0">
              <a:latin typeface="Century Gothic" panose="020B0502020202020204" pitchFamily="34" charset="0"/>
            </a:endParaRPr>
          </a:p>
        </p:txBody>
      </p:sp>
      <p:sp>
        <p:nvSpPr>
          <p:cNvPr id="7" name="AutoShape 2" descr="Via Macedonia: blitz anarchici con cassonetti in fiamme e vetrate delle ...">
            <a:extLst>
              <a:ext uri="{FF2B5EF4-FFF2-40B4-BE49-F238E27FC236}">
                <a16:creationId xmlns:a16="http://schemas.microsoft.com/office/drawing/2014/main" id="{3583FC5A-EBAE-4B8F-A59D-19FCA251CAA2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241935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t-IT"/>
          </a:p>
        </p:txBody>
      </p:sp>
      <p:pic>
        <p:nvPicPr>
          <p:cNvPr id="11" name="Immagine 10">
            <a:extLst>
              <a:ext uri="{FF2B5EF4-FFF2-40B4-BE49-F238E27FC236}">
                <a16:creationId xmlns:a16="http://schemas.microsoft.com/office/drawing/2014/main" id="{EC5B109F-F15E-4AA4-B96B-36704E88C00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64088" y="3048869"/>
            <a:ext cx="3483654" cy="1988586"/>
          </a:xfrm>
          <a:prstGeom prst="rect">
            <a:avLst/>
          </a:prstGeom>
        </p:spPr>
      </p:pic>
      <p:pic>
        <p:nvPicPr>
          <p:cNvPr id="12" name="Immagine 11">
            <a:extLst>
              <a:ext uri="{FF2B5EF4-FFF2-40B4-BE49-F238E27FC236}">
                <a16:creationId xmlns:a16="http://schemas.microsoft.com/office/drawing/2014/main" id="{0E9F85D6-DA4B-4173-A5B4-B8EFF1E26C7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79712" y="2648529"/>
            <a:ext cx="3037810" cy="20252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8074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F08BB59-8F39-6C9F-2299-E492C427EE7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Line 8">
            <a:extLst>
              <a:ext uri="{FF2B5EF4-FFF2-40B4-BE49-F238E27FC236}">
                <a16:creationId xmlns:a16="http://schemas.microsoft.com/office/drawing/2014/main" id="{4D9AA6F8-99EE-415C-C11B-25841C9C3685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8376714" y="626670"/>
            <a:ext cx="11718" cy="3454874"/>
          </a:xfrm>
          <a:prstGeom prst="line">
            <a:avLst/>
          </a:prstGeom>
          <a:noFill/>
          <a:ln w="9525">
            <a:solidFill>
              <a:srgbClr val="EF2A03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it-IT" sz="18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9" name="Text Box 10">
            <a:extLst>
              <a:ext uri="{FF2B5EF4-FFF2-40B4-BE49-F238E27FC236}">
                <a16:creationId xmlns:a16="http://schemas.microsoft.com/office/drawing/2014/main" id="{2EE2E2CC-9348-6306-FDD6-F042A9011A55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443431" y="1848478"/>
            <a:ext cx="7354439" cy="338554"/>
          </a:xfrm>
          <a:prstGeom prst="rect">
            <a:avLst/>
          </a:prstGeom>
          <a:solidFill>
            <a:schemeClr val="accent1">
              <a:lumMod val="40000"/>
              <a:lumOff val="60000"/>
              <a:alpha val="64999"/>
            </a:schemeClr>
          </a:solidFill>
          <a:ln w="12700">
            <a:noFill/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defPPr>
              <a:defRPr lang="it-IT"/>
            </a:defPPr>
            <a:lvl1pPr>
              <a:spcBef>
                <a:spcPct val="0"/>
              </a:spcBef>
              <a:defRPr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defRPr>
            </a:lvl1pPr>
            <a:lvl2pPr marL="571500">
              <a:spcBef>
                <a:spcPct val="0"/>
              </a:spcBef>
              <a:defRPr sz="2400">
                <a:latin typeface="Times New Roman" pitchFamily="18" charset="0"/>
              </a:defRPr>
            </a:lvl2pPr>
            <a:lvl3pPr marL="1143000">
              <a:spcBef>
                <a:spcPct val="0"/>
              </a:spcBef>
              <a:defRPr sz="2400">
                <a:latin typeface="Times New Roman" pitchFamily="18" charset="0"/>
              </a:defRPr>
            </a:lvl3pPr>
            <a:lvl4pPr marL="1714500">
              <a:spcBef>
                <a:spcPct val="0"/>
              </a:spcBef>
              <a:defRPr sz="2400">
                <a:latin typeface="Times New Roman" pitchFamily="18" charset="0"/>
              </a:defRPr>
            </a:lvl4pPr>
            <a:lvl5pPr marL="2286000">
              <a:spcBef>
                <a:spcPct val="0"/>
              </a:spcBef>
              <a:defRPr sz="2400">
                <a:latin typeface="Times New Roman" pitchFamily="18" charset="0"/>
              </a:defRPr>
            </a:lvl5pPr>
            <a:lvl6pPr marL="27432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6pPr>
            <a:lvl7pPr marL="32004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7pPr>
            <a:lvl8pPr marL="36576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8pPr>
            <a:lvl9pPr marL="41148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9pPr>
          </a:lstStyle>
          <a:p>
            <a:r>
              <a:rPr lang="it-IT" altLang="it-IT" sz="1600" dirty="0">
                <a:latin typeface="Century Gothic" panose="020B0502020202020204" pitchFamily="34" charset="0"/>
              </a:rPr>
              <a:t>    Attacchi esplosivi standardizzati nelle tecniche e nell’uso di materiali</a:t>
            </a:r>
            <a:endParaRPr lang="it-IT" altLang="it-IT" sz="1600" dirty="0">
              <a:effectLst/>
              <a:latin typeface="Century Gothic" panose="020B0502020202020204" pitchFamily="34" charset="0"/>
            </a:endParaRPr>
          </a:p>
        </p:txBody>
      </p:sp>
      <p:cxnSp>
        <p:nvCxnSpPr>
          <p:cNvPr id="24" name="Connettore 1 23">
            <a:extLst>
              <a:ext uri="{FF2B5EF4-FFF2-40B4-BE49-F238E27FC236}">
                <a16:creationId xmlns:a16="http://schemas.microsoft.com/office/drawing/2014/main" id="{DD308E9F-CB97-4684-C7B7-A28DBFB7C246}"/>
              </a:ext>
            </a:extLst>
          </p:cNvPr>
          <p:cNvCxnSpPr/>
          <p:nvPr/>
        </p:nvCxnSpPr>
        <p:spPr>
          <a:xfrm>
            <a:off x="2143340" y="601884"/>
            <a:ext cx="7000660" cy="24788"/>
          </a:xfrm>
          <a:prstGeom prst="line">
            <a:avLst/>
          </a:prstGeom>
          <a:ln w="254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 Box 10">
            <a:extLst>
              <a:ext uri="{FF2B5EF4-FFF2-40B4-BE49-F238E27FC236}">
                <a16:creationId xmlns:a16="http://schemas.microsoft.com/office/drawing/2014/main" id="{3373C555-14CD-5C8F-042D-F937EF55B086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443431" y="2330426"/>
            <a:ext cx="7354437" cy="338554"/>
          </a:xfrm>
          <a:prstGeom prst="rect">
            <a:avLst/>
          </a:prstGeom>
          <a:solidFill>
            <a:schemeClr val="accent1">
              <a:lumMod val="40000"/>
              <a:lumOff val="60000"/>
              <a:alpha val="64999"/>
            </a:schemeClr>
          </a:solidFill>
          <a:ln w="12700">
            <a:noFill/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defPPr>
              <a:defRPr lang="it-IT"/>
            </a:defPPr>
            <a:lvl1pPr>
              <a:spcBef>
                <a:spcPct val="0"/>
              </a:spcBef>
              <a:defRPr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defRPr>
            </a:lvl1pPr>
            <a:lvl2pPr marL="571500">
              <a:spcBef>
                <a:spcPct val="0"/>
              </a:spcBef>
              <a:defRPr sz="2400">
                <a:latin typeface="Times New Roman" pitchFamily="18" charset="0"/>
              </a:defRPr>
            </a:lvl2pPr>
            <a:lvl3pPr marL="1143000">
              <a:spcBef>
                <a:spcPct val="0"/>
              </a:spcBef>
              <a:defRPr sz="2400">
                <a:latin typeface="Times New Roman" pitchFamily="18" charset="0"/>
              </a:defRPr>
            </a:lvl3pPr>
            <a:lvl4pPr marL="1714500">
              <a:spcBef>
                <a:spcPct val="0"/>
              </a:spcBef>
              <a:defRPr sz="2400">
                <a:latin typeface="Times New Roman" pitchFamily="18" charset="0"/>
              </a:defRPr>
            </a:lvl4pPr>
            <a:lvl5pPr marL="2286000">
              <a:spcBef>
                <a:spcPct val="0"/>
              </a:spcBef>
              <a:defRPr sz="2400">
                <a:latin typeface="Times New Roman" pitchFamily="18" charset="0"/>
              </a:defRPr>
            </a:lvl5pPr>
            <a:lvl6pPr marL="27432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6pPr>
            <a:lvl7pPr marL="32004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7pPr>
            <a:lvl8pPr marL="36576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8pPr>
            <a:lvl9pPr marL="41148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9pPr>
          </a:lstStyle>
          <a:p>
            <a:r>
              <a:rPr lang="it-IT" altLang="it-IT" sz="1600" dirty="0">
                <a:latin typeface="Century Gothic" panose="020B0502020202020204" pitchFamily="34" charset="0"/>
              </a:rPr>
              <a:t>    Malware e </a:t>
            </a:r>
            <a:r>
              <a:rPr lang="it-IT" altLang="it-IT" sz="1600" dirty="0" err="1">
                <a:latin typeface="Century Gothic" panose="020B0502020202020204" pitchFamily="34" charset="0"/>
              </a:rPr>
              <a:t>jackpotting</a:t>
            </a:r>
            <a:r>
              <a:rPr lang="it-IT" altLang="it-IT" sz="1600" dirty="0">
                <a:latin typeface="Century Gothic" panose="020B0502020202020204" pitchFamily="34" charset="0"/>
              </a:rPr>
              <a:t> in aumento: low </a:t>
            </a:r>
            <a:r>
              <a:rPr lang="it-IT" altLang="it-IT" sz="1600" dirty="0" err="1">
                <a:latin typeface="Century Gothic" panose="020B0502020202020204" pitchFamily="34" charset="0"/>
              </a:rPr>
              <a:t>profile</a:t>
            </a:r>
            <a:r>
              <a:rPr lang="it-IT" altLang="it-IT" sz="1600" dirty="0">
                <a:latin typeface="Century Gothic" panose="020B0502020202020204" pitchFamily="34" charset="0"/>
              </a:rPr>
              <a:t> iniziale, alto impatto</a:t>
            </a:r>
            <a:endParaRPr lang="it-IT" altLang="it-IT" sz="1600" dirty="0">
              <a:effectLst/>
              <a:latin typeface="Century Gothic" panose="020B0502020202020204" pitchFamily="34" charset="0"/>
            </a:endParaRPr>
          </a:p>
        </p:txBody>
      </p:sp>
      <p:sp>
        <p:nvSpPr>
          <p:cNvPr id="21" name="Line 13">
            <a:extLst>
              <a:ext uri="{FF2B5EF4-FFF2-40B4-BE49-F238E27FC236}">
                <a16:creationId xmlns:a16="http://schemas.microsoft.com/office/drawing/2014/main" id="{DE62D058-FFAC-74BE-B0DC-0529D0A5859B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7809578" y="1491630"/>
            <a:ext cx="578854" cy="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 type="oval" w="sm" len="sm"/>
            <a:tailEnd type="oval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 sz="1600" dirty="0">
              <a:latin typeface="Century Gothic" panose="020B0502020202020204" pitchFamily="34" charset="0"/>
            </a:endParaRPr>
          </a:p>
        </p:txBody>
      </p:sp>
      <p:sp>
        <p:nvSpPr>
          <p:cNvPr id="18" name="CasellaDiTesto 17">
            <a:extLst>
              <a:ext uri="{FF2B5EF4-FFF2-40B4-BE49-F238E27FC236}">
                <a16:creationId xmlns:a16="http://schemas.microsoft.com/office/drawing/2014/main" id="{921EA2A8-1B59-13BA-BFAA-A64B1A5E8ED1}"/>
              </a:ext>
            </a:extLst>
          </p:cNvPr>
          <p:cNvSpPr txBox="1"/>
          <p:nvPr/>
        </p:nvSpPr>
        <p:spPr>
          <a:xfrm>
            <a:off x="1979712" y="179221"/>
            <a:ext cx="69877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b="1" spc="300" dirty="0">
                <a:solidFill>
                  <a:srgbClr val="FF0000"/>
                </a:solidFill>
                <a:latin typeface="Tw Cen MT" pitchFamily="34" charset="0"/>
              </a:rPr>
              <a:t>CONCLUSIONI</a:t>
            </a:r>
          </a:p>
        </p:txBody>
      </p:sp>
      <p:sp>
        <p:nvSpPr>
          <p:cNvPr id="2" name="Text Box 10">
            <a:extLst>
              <a:ext uri="{FF2B5EF4-FFF2-40B4-BE49-F238E27FC236}">
                <a16:creationId xmlns:a16="http://schemas.microsoft.com/office/drawing/2014/main" id="{98C49856-056B-4A78-0852-337885F8B8BD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443432" y="1360871"/>
            <a:ext cx="7354443" cy="338554"/>
          </a:xfrm>
          <a:prstGeom prst="rect">
            <a:avLst/>
          </a:prstGeom>
          <a:solidFill>
            <a:schemeClr val="accent1">
              <a:lumMod val="40000"/>
              <a:lumOff val="60000"/>
              <a:alpha val="64999"/>
            </a:schemeClr>
          </a:solidFill>
          <a:ln w="12700">
            <a:noFill/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defPPr>
              <a:defRPr lang="it-IT"/>
            </a:defPPr>
            <a:lvl1pPr>
              <a:spcBef>
                <a:spcPct val="0"/>
              </a:spcBef>
              <a:defRPr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defRPr>
            </a:lvl1pPr>
            <a:lvl2pPr marL="571500">
              <a:spcBef>
                <a:spcPct val="0"/>
              </a:spcBef>
              <a:defRPr sz="2400">
                <a:latin typeface="Times New Roman" pitchFamily="18" charset="0"/>
              </a:defRPr>
            </a:lvl2pPr>
            <a:lvl3pPr marL="1143000">
              <a:spcBef>
                <a:spcPct val="0"/>
              </a:spcBef>
              <a:defRPr sz="2400">
                <a:latin typeface="Times New Roman" pitchFamily="18" charset="0"/>
              </a:defRPr>
            </a:lvl3pPr>
            <a:lvl4pPr marL="1714500">
              <a:spcBef>
                <a:spcPct val="0"/>
              </a:spcBef>
              <a:defRPr sz="2400">
                <a:latin typeface="Times New Roman" pitchFamily="18" charset="0"/>
              </a:defRPr>
            </a:lvl4pPr>
            <a:lvl5pPr marL="2286000">
              <a:spcBef>
                <a:spcPct val="0"/>
              </a:spcBef>
              <a:defRPr sz="2400">
                <a:latin typeface="Times New Roman" pitchFamily="18" charset="0"/>
              </a:defRPr>
            </a:lvl5pPr>
            <a:lvl6pPr marL="27432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6pPr>
            <a:lvl7pPr marL="32004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7pPr>
            <a:lvl8pPr marL="36576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8pPr>
            <a:lvl9pPr marL="41148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9pPr>
          </a:lstStyle>
          <a:p>
            <a:r>
              <a:rPr lang="it-IT" altLang="it-IT" sz="1600" dirty="0">
                <a:latin typeface="Century Gothic" panose="020B0502020202020204" pitchFamily="34" charset="0"/>
              </a:rPr>
              <a:t>    Minaccia ATM ibrida: componenti esplosivi e digitali</a:t>
            </a:r>
            <a:endParaRPr lang="it-IT" altLang="it-IT" sz="1600" dirty="0">
              <a:effectLst/>
              <a:latin typeface="Century Gothic" panose="020B0502020202020204" pitchFamily="34" charset="0"/>
            </a:endParaRPr>
          </a:p>
        </p:txBody>
      </p:sp>
      <p:sp>
        <p:nvSpPr>
          <p:cNvPr id="4" name="Line 13">
            <a:extLst>
              <a:ext uri="{FF2B5EF4-FFF2-40B4-BE49-F238E27FC236}">
                <a16:creationId xmlns:a16="http://schemas.microsoft.com/office/drawing/2014/main" id="{FB9ADEDC-AE08-CC5A-3A89-AE2E56EDEFE2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7797860" y="1995686"/>
            <a:ext cx="578854" cy="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 type="oval" w="sm" len="sm"/>
            <a:tailEnd type="oval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 sz="1600" dirty="0">
              <a:latin typeface="Century Gothic" panose="020B0502020202020204" pitchFamily="34" charset="0"/>
            </a:endParaRPr>
          </a:p>
        </p:txBody>
      </p:sp>
      <p:sp>
        <p:nvSpPr>
          <p:cNvPr id="5" name="Line 13">
            <a:extLst>
              <a:ext uri="{FF2B5EF4-FFF2-40B4-BE49-F238E27FC236}">
                <a16:creationId xmlns:a16="http://schemas.microsoft.com/office/drawing/2014/main" id="{D7F81964-BA00-F72A-4A6E-D29EE5105239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7797860" y="2499742"/>
            <a:ext cx="578854" cy="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 type="oval" w="sm" len="sm"/>
            <a:tailEnd type="oval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 sz="1600" dirty="0">
              <a:latin typeface="Century Gothic" panose="020B0502020202020204" pitchFamily="34" charset="0"/>
            </a:endParaRPr>
          </a:p>
        </p:txBody>
      </p:sp>
      <p:sp>
        <p:nvSpPr>
          <p:cNvPr id="6" name="Line 13">
            <a:extLst>
              <a:ext uri="{FF2B5EF4-FFF2-40B4-BE49-F238E27FC236}">
                <a16:creationId xmlns:a16="http://schemas.microsoft.com/office/drawing/2014/main" id="{BDB38107-7690-E8F5-82BE-F76FDC81755E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7797860" y="2986130"/>
            <a:ext cx="578854" cy="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 type="oval" w="sm" len="sm"/>
            <a:tailEnd type="oval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 sz="1600" dirty="0">
              <a:latin typeface="Century Gothic" panose="020B0502020202020204" pitchFamily="34" charset="0"/>
            </a:endParaRPr>
          </a:p>
        </p:txBody>
      </p:sp>
      <p:sp>
        <p:nvSpPr>
          <p:cNvPr id="9" name="Text Box 10">
            <a:extLst>
              <a:ext uri="{FF2B5EF4-FFF2-40B4-BE49-F238E27FC236}">
                <a16:creationId xmlns:a16="http://schemas.microsoft.com/office/drawing/2014/main" id="{30111855-6FE3-713C-107C-1DBD664C64C3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457076" y="2816853"/>
            <a:ext cx="7354437" cy="338554"/>
          </a:xfrm>
          <a:prstGeom prst="rect">
            <a:avLst/>
          </a:prstGeom>
          <a:solidFill>
            <a:schemeClr val="accent1">
              <a:lumMod val="40000"/>
              <a:lumOff val="60000"/>
              <a:alpha val="64999"/>
            </a:schemeClr>
          </a:solidFill>
          <a:ln w="12700">
            <a:noFill/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defPPr>
              <a:defRPr lang="it-IT"/>
            </a:defPPr>
            <a:lvl1pPr>
              <a:spcBef>
                <a:spcPct val="0"/>
              </a:spcBef>
              <a:defRPr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defRPr>
            </a:lvl1pPr>
            <a:lvl2pPr marL="571500">
              <a:spcBef>
                <a:spcPct val="0"/>
              </a:spcBef>
              <a:defRPr sz="2400">
                <a:latin typeface="Times New Roman" pitchFamily="18" charset="0"/>
              </a:defRPr>
            </a:lvl2pPr>
            <a:lvl3pPr marL="1143000">
              <a:spcBef>
                <a:spcPct val="0"/>
              </a:spcBef>
              <a:defRPr sz="2400">
                <a:latin typeface="Times New Roman" pitchFamily="18" charset="0"/>
              </a:defRPr>
            </a:lvl3pPr>
            <a:lvl4pPr marL="1714500">
              <a:spcBef>
                <a:spcPct val="0"/>
              </a:spcBef>
              <a:defRPr sz="2400">
                <a:latin typeface="Times New Roman" pitchFamily="18" charset="0"/>
              </a:defRPr>
            </a:lvl4pPr>
            <a:lvl5pPr marL="2286000">
              <a:spcBef>
                <a:spcPct val="0"/>
              </a:spcBef>
              <a:defRPr sz="2400">
                <a:latin typeface="Times New Roman" pitchFamily="18" charset="0"/>
              </a:defRPr>
            </a:lvl5pPr>
            <a:lvl6pPr marL="27432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6pPr>
            <a:lvl7pPr marL="32004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7pPr>
            <a:lvl8pPr marL="36576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8pPr>
            <a:lvl9pPr marL="41148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9pPr>
          </a:lstStyle>
          <a:p>
            <a:r>
              <a:rPr lang="it-IT" altLang="it-IT" sz="1600" dirty="0">
                <a:latin typeface="Century Gothic" panose="020B0502020202020204" pitchFamily="34" charset="0"/>
              </a:rPr>
              <a:t>    Necessaria sorveglianza integrata tra sicurezza fisica e informatica</a:t>
            </a:r>
            <a:endParaRPr lang="it-IT" altLang="it-IT" sz="1600" dirty="0">
              <a:effectLst/>
              <a:latin typeface="Century Gothic" panose="020B0502020202020204" pitchFamily="34" charset="0"/>
            </a:endParaRPr>
          </a:p>
        </p:txBody>
      </p:sp>
      <p:sp>
        <p:nvSpPr>
          <p:cNvPr id="3" name="Text Box 10">
            <a:extLst>
              <a:ext uri="{FF2B5EF4-FFF2-40B4-BE49-F238E27FC236}">
                <a16:creationId xmlns:a16="http://schemas.microsoft.com/office/drawing/2014/main" id="{8A6F6075-FB7D-29E3-1F81-417203544279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443422" y="3303280"/>
            <a:ext cx="7354437" cy="338554"/>
          </a:xfrm>
          <a:prstGeom prst="rect">
            <a:avLst/>
          </a:prstGeom>
          <a:solidFill>
            <a:schemeClr val="accent1">
              <a:lumMod val="40000"/>
              <a:lumOff val="60000"/>
              <a:alpha val="64999"/>
            </a:schemeClr>
          </a:solidFill>
          <a:ln w="12700">
            <a:noFill/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defPPr>
              <a:defRPr lang="it-IT"/>
            </a:defPPr>
            <a:lvl1pPr>
              <a:spcBef>
                <a:spcPct val="0"/>
              </a:spcBef>
              <a:defRPr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defRPr>
            </a:lvl1pPr>
            <a:lvl2pPr marL="571500">
              <a:spcBef>
                <a:spcPct val="0"/>
              </a:spcBef>
              <a:defRPr sz="2400">
                <a:latin typeface="Times New Roman" pitchFamily="18" charset="0"/>
              </a:defRPr>
            </a:lvl2pPr>
            <a:lvl3pPr marL="1143000">
              <a:spcBef>
                <a:spcPct val="0"/>
              </a:spcBef>
              <a:defRPr sz="2400">
                <a:latin typeface="Times New Roman" pitchFamily="18" charset="0"/>
              </a:defRPr>
            </a:lvl3pPr>
            <a:lvl4pPr marL="1714500">
              <a:spcBef>
                <a:spcPct val="0"/>
              </a:spcBef>
              <a:defRPr sz="2400">
                <a:latin typeface="Times New Roman" pitchFamily="18" charset="0"/>
              </a:defRPr>
            </a:lvl4pPr>
            <a:lvl5pPr marL="2286000">
              <a:spcBef>
                <a:spcPct val="0"/>
              </a:spcBef>
              <a:defRPr sz="2400">
                <a:latin typeface="Times New Roman" pitchFamily="18" charset="0"/>
              </a:defRPr>
            </a:lvl5pPr>
            <a:lvl6pPr marL="27432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6pPr>
            <a:lvl7pPr marL="32004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7pPr>
            <a:lvl8pPr marL="36576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8pPr>
            <a:lvl9pPr marL="41148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9pPr>
          </a:lstStyle>
          <a:p>
            <a:r>
              <a:rPr lang="it-IT" altLang="it-IT" sz="1600" dirty="0">
                <a:latin typeface="Century Gothic" panose="020B0502020202020204" pitchFamily="34" charset="0"/>
              </a:rPr>
              <a:t>    Coordinamento tempestivo tra istituti bancari e Forze dell’Ordine</a:t>
            </a:r>
            <a:endParaRPr lang="it-IT" altLang="it-IT" sz="1600" dirty="0">
              <a:effectLst/>
              <a:latin typeface="Century Gothic" panose="020B0502020202020204" pitchFamily="34" charset="0"/>
            </a:endParaRPr>
          </a:p>
        </p:txBody>
      </p:sp>
      <p:sp>
        <p:nvSpPr>
          <p:cNvPr id="8" name="Text Box 10">
            <a:extLst>
              <a:ext uri="{FF2B5EF4-FFF2-40B4-BE49-F238E27FC236}">
                <a16:creationId xmlns:a16="http://schemas.microsoft.com/office/drawing/2014/main" id="{61C335BC-99A2-DA0D-CF09-BECBF8552366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457076" y="3822771"/>
            <a:ext cx="7354437" cy="584775"/>
          </a:xfrm>
          <a:prstGeom prst="rect">
            <a:avLst/>
          </a:prstGeom>
          <a:solidFill>
            <a:schemeClr val="accent1">
              <a:lumMod val="40000"/>
              <a:lumOff val="60000"/>
              <a:alpha val="64999"/>
            </a:schemeClr>
          </a:solidFill>
          <a:ln w="12700">
            <a:noFill/>
            <a:miter lim="800000"/>
            <a:headEnd type="none" w="sm" len="sm"/>
            <a:tailEnd type="none" w="sm" len="sm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107763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defPPr>
              <a:defRPr lang="it-IT"/>
            </a:defPPr>
            <a:lvl1pPr>
              <a:spcBef>
                <a:spcPct val="0"/>
              </a:spcBef>
              <a:defRPr>
                <a:solidFill>
                  <a:srgbClr val="000099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defRPr>
            </a:lvl1pPr>
            <a:lvl2pPr marL="571500">
              <a:spcBef>
                <a:spcPct val="0"/>
              </a:spcBef>
              <a:defRPr sz="2400">
                <a:latin typeface="Times New Roman" pitchFamily="18" charset="0"/>
              </a:defRPr>
            </a:lvl2pPr>
            <a:lvl3pPr marL="1143000">
              <a:spcBef>
                <a:spcPct val="0"/>
              </a:spcBef>
              <a:defRPr sz="2400">
                <a:latin typeface="Times New Roman" pitchFamily="18" charset="0"/>
              </a:defRPr>
            </a:lvl3pPr>
            <a:lvl4pPr marL="1714500">
              <a:spcBef>
                <a:spcPct val="0"/>
              </a:spcBef>
              <a:defRPr sz="2400">
                <a:latin typeface="Times New Roman" pitchFamily="18" charset="0"/>
              </a:defRPr>
            </a:lvl4pPr>
            <a:lvl5pPr marL="2286000">
              <a:spcBef>
                <a:spcPct val="0"/>
              </a:spcBef>
              <a:defRPr sz="2400">
                <a:latin typeface="Times New Roman" pitchFamily="18" charset="0"/>
              </a:defRPr>
            </a:lvl5pPr>
            <a:lvl6pPr marL="27432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6pPr>
            <a:lvl7pPr marL="32004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7pPr>
            <a:lvl8pPr marL="36576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8pPr>
            <a:lvl9pPr marL="4114800" eaLnBrk="0" fontAlgn="base" hangingPunct="0">
              <a:spcBef>
                <a:spcPct val="0"/>
              </a:spcBef>
              <a:spcAft>
                <a:spcPct val="0"/>
              </a:spcAft>
              <a:defRPr sz="2400">
                <a:latin typeface="Times New Roman" pitchFamily="18" charset="0"/>
              </a:defRPr>
            </a:lvl9pPr>
          </a:lstStyle>
          <a:p>
            <a:r>
              <a:rPr lang="it-IT" altLang="it-IT" sz="1600" dirty="0">
                <a:latin typeface="Century Gothic" panose="020B0502020202020204" pitchFamily="34" charset="0"/>
              </a:rPr>
              <a:t>    Approccio efficace: prevenzione, rilevazione precoce, risposta</a:t>
            </a:r>
          </a:p>
          <a:p>
            <a:r>
              <a:rPr lang="it-IT" altLang="it-IT" sz="1600" dirty="0">
                <a:latin typeface="Century Gothic" panose="020B0502020202020204" pitchFamily="34" charset="0"/>
              </a:rPr>
              <a:t>    congiunta</a:t>
            </a:r>
            <a:endParaRPr lang="it-IT" altLang="it-IT" sz="1600" dirty="0">
              <a:effectLst/>
              <a:latin typeface="Century Gothic" panose="020B0502020202020204" pitchFamily="34" charset="0"/>
            </a:endParaRPr>
          </a:p>
        </p:txBody>
      </p:sp>
      <p:sp>
        <p:nvSpPr>
          <p:cNvPr id="13" name="Line 13">
            <a:extLst>
              <a:ext uri="{FF2B5EF4-FFF2-40B4-BE49-F238E27FC236}">
                <a16:creationId xmlns:a16="http://schemas.microsoft.com/office/drawing/2014/main" id="{034A0E2F-C16F-444D-5EA1-E08B48EC783E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7809578" y="3472557"/>
            <a:ext cx="578854" cy="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 type="oval" w="sm" len="sm"/>
            <a:tailEnd type="oval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 sz="1600" dirty="0">
              <a:latin typeface="Century Gothic" panose="020B0502020202020204" pitchFamily="34" charset="0"/>
            </a:endParaRPr>
          </a:p>
        </p:txBody>
      </p:sp>
      <p:sp>
        <p:nvSpPr>
          <p:cNvPr id="14" name="Line 13">
            <a:extLst>
              <a:ext uri="{FF2B5EF4-FFF2-40B4-BE49-F238E27FC236}">
                <a16:creationId xmlns:a16="http://schemas.microsoft.com/office/drawing/2014/main" id="{4654C7F5-575F-3AFD-DC1E-A33BF9D57BA3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7809578" y="4083918"/>
            <a:ext cx="578854" cy="0"/>
          </a:xfrm>
          <a:prstGeom prst="line">
            <a:avLst/>
          </a:prstGeom>
          <a:noFill/>
          <a:ln w="9525">
            <a:solidFill>
              <a:srgbClr val="FF0000"/>
            </a:solidFill>
            <a:round/>
            <a:headEnd type="oval" w="sm" len="sm"/>
            <a:tailEnd type="oval" w="sm" len="sm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it-IT" sz="1600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5536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4" name="Connettore 1 23"/>
          <p:cNvCxnSpPr/>
          <p:nvPr/>
        </p:nvCxnSpPr>
        <p:spPr>
          <a:xfrm>
            <a:off x="2807296" y="611952"/>
            <a:ext cx="6336704" cy="14720"/>
          </a:xfrm>
          <a:prstGeom prst="line">
            <a:avLst/>
          </a:prstGeom>
          <a:ln w="254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CasellaDiTesto 17"/>
          <p:cNvSpPr txBox="1"/>
          <p:nvPr/>
        </p:nvSpPr>
        <p:spPr>
          <a:xfrm>
            <a:off x="3275856" y="874059"/>
            <a:ext cx="40526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spc="300" dirty="0">
                <a:solidFill>
                  <a:srgbClr val="FF0000"/>
                </a:solidFill>
                <a:latin typeface="Tw Cen MT" pitchFamily="34" charset="0"/>
              </a:rPr>
              <a:t>GRAZIE PER L’ATTENZIONE</a:t>
            </a:r>
          </a:p>
        </p:txBody>
      </p:sp>
      <p:sp>
        <p:nvSpPr>
          <p:cNvPr id="2" name="AutoShape 2" descr="Attackers 'Hack' ATM Security with Explosive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t-IT"/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9752" y="1509632"/>
            <a:ext cx="5626626" cy="316497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605283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:fade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13932</TotalTime>
  <Words>580</Words>
  <Application>Microsoft Office PowerPoint</Application>
  <PresentationFormat>Presentazione su schermo (16:9)</PresentationFormat>
  <Paragraphs>102</Paragraphs>
  <Slides>19</Slides>
  <Notes>19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5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19</vt:i4>
      </vt:variant>
    </vt:vector>
  </HeadingPairs>
  <TitlesOfParts>
    <vt:vector size="25" baseType="lpstr">
      <vt:lpstr>Arial</vt:lpstr>
      <vt:lpstr>Calibri</vt:lpstr>
      <vt:lpstr>Century Gothic</vt:lpstr>
      <vt:lpstr>Palatino Linotype</vt:lpstr>
      <vt:lpstr>Tw Cen MT</vt:lpstr>
      <vt:lpstr>Tema di Office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Serafino Angelo (Brig.)</dc:creator>
  <cp:lastModifiedBy>Angelosanto Adolfo (Col.)</cp:lastModifiedBy>
  <cp:revision>1274</cp:revision>
  <cp:lastPrinted>2022-11-26T14:40:44Z</cp:lastPrinted>
  <dcterms:created xsi:type="dcterms:W3CDTF">2017-05-23T06:13:55Z</dcterms:created>
  <dcterms:modified xsi:type="dcterms:W3CDTF">2025-12-09T19:01:06Z</dcterms:modified>
</cp:coreProperties>
</file>