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5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3" r:id="rId1"/>
    <p:sldMasterId id="2147484065" r:id="rId2"/>
    <p:sldMasterId id="2147484092" r:id="rId3"/>
    <p:sldMasterId id="2147484107" r:id="rId4"/>
    <p:sldMasterId id="2147484121" r:id="rId5"/>
    <p:sldMasterId id="2147484136" r:id="rId6"/>
  </p:sldMasterIdLst>
  <p:notesMasterIdLst>
    <p:notesMasterId r:id="rId27"/>
  </p:notesMasterIdLst>
  <p:handoutMasterIdLst>
    <p:handoutMasterId r:id="rId28"/>
  </p:handoutMasterIdLst>
  <p:sldIdLst>
    <p:sldId id="2134805848" r:id="rId7"/>
    <p:sldId id="362" r:id="rId8"/>
    <p:sldId id="1178" r:id="rId9"/>
    <p:sldId id="2134805872" r:id="rId10"/>
    <p:sldId id="1164" r:id="rId11"/>
    <p:sldId id="345" r:id="rId12"/>
    <p:sldId id="1119" r:id="rId13"/>
    <p:sldId id="1131" r:id="rId14"/>
    <p:sldId id="1130" r:id="rId15"/>
    <p:sldId id="1132" r:id="rId16"/>
    <p:sldId id="321" r:id="rId17"/>
    <p:sldId id="2134805852" r:id="rId18"/>
    <p:sldId id="305" r:id="rId19"/>
    <p:sldId id="1129" r:id="rId20"/>
    <p:sldId id="1177" r:id="rId21"/>
    <p:sldId id="1106" r:id="rId22"/>
    <p:sldId id="2134805871" r:id="rId23"/>
    <p:sldId id="1176" r:id="rId24"/>
    <p:sldId id="1134" r:id="rId25"/>
    <p:sldId id="2134805850" r:id="rId26"/>
  </p:sldIdLst>
  <p:sldSz cx="12192000" cy="6858000"/>
  <p:notesSz cx="6670675" cy="9777413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98" autoAdjust="0"/>
    <p:restoredTop sz="93067" autoAdjust="0"/>
  </p:normalViewPr>
  <p:slideViewPr>
    <p:cSldViewPr>
      <p:cViewPr varScale="1">
        <p:scale>
          <a:sx n="59" d="100"/>
          <a:sy n="59" d="100"/>
        </p:scale>
        <p:origin x="1004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389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Upnas2023\Giacopetti\Giacopetti\Security\Dati%20PPV%2020107%20ultimi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it-IT" sz="1600" b="0" i="0" u="none" strike="noStrike" kern="1200" spc="0" baseline="0" dirty="0" smtClean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  <a:ea typeface="+mn-ea"/>
                <a:cs typeface="+mn-cs"/>
              </a:defRPr>
            </a:pPr>
            <a:r>
              <a:rPr lang="it-IT" sz="1600" b="0" i="0" u="none" strike="noStrike" kern="1200" spc="0" baseline="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  <a:ea typeface="+mn-ea"/>
                <a:cs typeface="+mn-cs"/>
              </a:rPr>
              <a:t>Attacchi per regione  con numero di province coinvolte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defRPr lang="it-IT" sz="1600" b="0" i="0" u="none" strike="noStrike" kern="1200" spc="0" baseline="0" dirty="0" smtClean="0">
              <a:solidFill>
                <a:schemeClr val="accent1">
                  <a:lumMod val="50000"/>
                </a:schemeClr>
              </a:solidFill>
              <a:latin typeface="Franklin Gothic Medium" panose="020B0603020102020204" pitchFamily="34" charset="0"/>
              <a:ea typeface="+mn-ea"/>
              <a:cs typeface="+mn-cs"/>
            </a:defRPr>
          </a:pPr>
          <a:endParaRPr lang="it-IT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Foglio1!$A$2:$A$5</c:f>
              <c:strCache>
                <c:ptCount val="4"/>
                <c:pt idx="0">
                  <c:v>ER</c:v>
                </c:pt>
                <c:pt idx="1">
                  <c:v>FVG</c:v>
                </c:pt>
                <c:pt idx="2">
                  <c:v>Lombardia</c:v>
                </c:pt>
                <c:pt idx="3">
                  <c:v>Veneto</c:v>
                </c:pt>
              </c:strCache>
            </c:strRef>
          </c:cat>
          <c:val>
            <c:numRef>
              <c:f>Foglio1!$B$2:$B$5</c:f>
              <c:numCache>
                <c:formatCode>General</c:formatCode>
                <c:ptCount val="4"/>
                <c:pt idx="0">
                  <c:v>3</c:v>
                </c:pt>
                <c:pt idx="1">
                  <c:v>4</c:v>
                </c:pt>
                <c:pt idx="2">
                  <c:v>8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3FF-4535-8275-C6CF65622DC0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Serie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Foglio1!$A$2:$A$5</c:f>
              <c:strCache>
                <c:ptCount val="4"/>
                <c:pt idx="0">
                  <c:v>ER</c:v>
                </c:pt>
                <c:pt idx="1">
                  <c:v>FVG</c:v>
                </c:pt>
                <c:pt idx="2">
                  <c:v>Lombardia</c:v>
                </c:pt>
                <c:pt idx="3">
                  <c:v>Veneto</c:v>
                </c:pt>
              </c:strCache>
            </c:strRef>
          </c:cat>
          <c:val>
            <c:numRef>
              <c:f>Foglio1!$C$2:$C$5</c:f>
              <c:numCache>
                <c:formatCode>General</c:formatCode>
                <c:ptCount val="4"/>
                <c:pt idx="0">
                  <c:v>3</c:v>
                </c:pt>
                <c:pt idx="1">
                  <c:v>2</c:v>
                </c:pt>
                <c:pt idx="2">
                  <c:v>2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3FF-4535-8275-C6CF65622DC0}"/>
            </c:ext>
          </c:extLst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Serie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Foglio1!$A$2:$A$5</c:f>
              <c:strCache>
                <c:ptCount val="4"/>
                <c:pt idx="0">
                  <c:v>ER</c:v>
                </c:pt>
                <c:pt idx="1">
                  <c:v>FVG</c:v>
                </c:pt>
                <c:pt idx="2">
                  <c:v>Lombardia</c:v>
                </c:pt>
                <c:pt idx="3">
                  <c:v>Veneto</c:v>
                </c:pt>
              </c:strCache>
            </c:strRef>
          </c:cat>
          <c:val>
            <c:numRef>
              <c:f>Foglio1!$D$2:$D$5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1</c:v>
                </c:pt>
                <c:pt idx="3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3FF-4535-8275-C6CF65622DC0}"/>
            </c:ext>
          </c:extLst>
        </c:ser>
        <c:ser>
          <c:idx val="3"/>
          <c:order val="3"/>
          <c:tx>
            <c:strRef>
              <c:f>Foglio1!$E$1</c:f>
              <c:strCache>
                <c:ptCount val="1"/>
                <c:pt idx="0">
                  <c:v>Serie 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Foglio1!$A$2:$A$5</c:f>
              <c:strCache>
                <c:ptCount val="4"/>
                <c:pt idx="0">
                  <c:v>ER</c:v>
                </c:pt>
                <c:pt idx="1">
                  <c:v>FVG</c:v>
                </c:pt>
                <c:pt idx="2">
                  <c:v>Lombardia</c:v>
                </c:pt>
                <c:pt idx="3">
                  <c:v>Veneto</c:v>
                </c:pt>
              </c:strCache>
            </c:strRef>
          </c:cat>
          <c:val>
            <c:numRef>
              <c:f>Foglio1!$E$2:$E$5</c:f>
              <c:numCache>
                <c:formatCode>General</c:formatCode>
                <c:ptCount val="4"/>
                <c:pt idx="0">
                  <c:v>2</c:v>
                </c:pt>
                <c:pt idx="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3FF-4535-8275-C6CF65622DC0}"/>
            </c:ext>
          </c:extLst>
        </c:ser>
        <c:ser>
          <c:idx val="4"/>
          <c:order val="4"/>
          <c:tx>
            <c:strRef>
              <c:f>Foglio1!$F$1</c:f>
              <c:strCache>
                <c:ptCount val="1"/>
                <c:pt idx="0">
                  <c:v>Serie 5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Foglio1!$A$2:$A$5</c:f>
              <c:strCache>
                <c:ptCount val="4"/>
                <c:pt idx="0">
                  <c:v>ER</c:v>
                </c:pt>
                <c:pt idx="1">
                  <c:v>FVG</c:v>
                </c:pt>
                <c:pt idx="2">
                  <c:v>Lombardia</c:v>
                </c:pt>
                <c:pt idx="3">
                  <c:v>Veneto</c:v>
                </c:pt>
              </c:strCache>
            </c:strRef>
          </c:cat>
          <c:val>
            <c:numRef>
              <c:f>Foglio1!$F$2:$F$5</c:f>
              <c:numCache>
                <c:formatCode>General</c:formatCode>
                <c:ptCount val="4"/>
                <c:pt idx="0">
                  <c:v>1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C3FF-4535-8275-C6CF65622DC0}"/>
            </c:ext>
          </c:extLst>
        </c:ser>
        <c:ser>
          <c:idx val="5"/>
          <c:order val="5"/>
          <c:tx>
            <c:strRef>
              <c:f>Foglio1!$G$1</c:f>
              <c:strCache>
                <c:ptCount val="1"/>
                <c:pt idx="0">
                  <c:v>Serie 6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Foglio1!$A$2:$A$5</c:f>
              <c:strCache>
                <c:ptCount val="4"/>
                <c:pt idx="0">
                  <c:v>ER</c:v>
                </c:pt>
                <c:pt idx="1">
                  <c:v>FVG</c:v>
                </c:pt>
                <c:pt idx="2">
                  <c:v>Lombardia</c:v>
                </c:pt>
                <c:pt idx="3">
                  <c:v>Veneto</c:v>
                </c:pt>
              </c:strCache>
            </c:strRef>
          </c:cat>
          <c:val>
            <c:numRef>
              <c:f>Foglio1!$G$2:$G$5</c:f>
              <c:numCache>
                <c:formatCode>General</c:formatCode>
                <c:ptCount val="4"/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C3FF-4535-8275-C6CF65622D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56026864"/>
        <c:axId val="456021456"/>
      </c:barChart>
      <c:catAx>
        <c:axId val="456026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456021456"/>
        <c:crosses val="autoZero"/>
        <c:auto val="1"/>
        <c:lblAlgn val="ctr"/>
        <c:lblOffset val="100"/>
        <c:noMultiLvlLbl val="0"/>
      </c:catAx>
      <c:valAx>
        <c:axId val="456021456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456026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accent1">
        <a:lumMod val="40000"/>
        <a:lumOff val="60000"/>
      </a:schemeClr>
    </a:solidFill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Cronologia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Attacchi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Franklin Gothic Medium" panose="020B0603020102020204" pitchFamily="34" charset="0"/>
              </a:rPr>
              <a:t> </a:t>
            </a:r>
          </a:p>
        </c:rich>
      </c:tx>
      <c:layout>
        <c:manualLayout>
          <c:xMode val="edge"/>
          <c:yMode val="edge"/>
          <c:x val="0.29589394927886009"/>
          <c:y val="2.53512242445534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Pt>
            <c:idx val="7"/>
            <c:invertIfNegative val="0"/>
            <c:bubble3D val="0"/>
            <c:spPr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EDAA-42A5-A422-EBC86F97ACF6}"/>
              </c:ext>
            </c:extLst>
          </c:dPt>
          <c:dPt>
            <c:idx val="8"/>
            <c:invertIfNegative val="0"/>
            <c:bubble3D val="0"/>
            <c:spPr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EDAA-42A5-A422-EBC86F97ACF6}"/>
              </c:ext>
            </c:extLst>
          </c:dPt>
          <c:dPt>
            <c:idx val="9"/>
            <c:invertIfNegative val="0"/>
            <c:bubble3D val="0"/>
            <c:spPr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EDAA-42A5-A422-EBC86F97ACF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Foglio1!$A$2:$A$11</c:f>
              <c:strCache>
                <c:ptCount val="10"/>
                <c:pt idx="0">
                  <c:v>giu-20</c:v>
                </c:pt>
                <c:pt idx="1">
                  <c:v>lug</c:v>
                </c:pt>
                <c:pt idx="2">
                  <c:v>ago</c:v>
                </c:pt>
                <c:pt idx="3">
                  <c:v>set</c:v>
                </c:pt>
                <c:pt idx="4">
                  <c:v>ott</c:v>
                </c:pt>
                <c:pt idx="5">
                  <c:v>nov</c:v>
                </c:pt>
                <c:pt idx="6">
                  <c:v>dic</c:v>
                </c:pt>
                <c:pt idx="7">
                  <c:v>gen-21</c:v>
                </c:pt>
                <c:pt idx="8">
                  <c:v>feb</c:v>
                </c:pt>
                <c:pt idx="9">
                  <c:v>mar</c:v>
                </c:pt>
              </c:strCache>
            </c:strRef>
          </c:cat>
          <c:val>
            <c:numRef>
              <c:f>Foglio1!$B$2:$B$11</c:f>
              <c:numCache>
                <c:formatCode>General</c:formatCode>
                <c:ptCount val="10"/>
                <c:pt idx="0">
                  <c:v>2</c:v>
                </c:pt>
                <c:pt idx="1">
                  <c:v>8</c:v>
                </c:pt>
                <c:pt idx="2">
                  <c:v>10</c:v>
                </c:pt>
                <c:pt idx="3">
                  <c:v>0</c:v>
                </c:pt>
                <c:pt idx="4">
                  <c:v>8</c:v>
                </c:pt>
                <c:pt idx="5">
                  <c:v>0</c:v>
                </c:pt>
                <c:pt idx="6">
                  <c:v>11</c:v>
                </c:pt>
                <c:pt idx="7">
                  <c:v>5</c:v>
                </c:pt>
                <c:pt idx="8">
                  <c:v>9</c:v>
                </c:pt>
                <c:pt idx="9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DAA-42A5-A422-EBC86F97AC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56023536"/>
        <c:axId val="456028944"/>
      </c:barChart>
      <c:catAx>
        <c:axId val="456023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456028944"/>
        <c:crosses val="autoZero"/>
        <c:auto val="1"/>
        <c:lblAlgn val="ctr"/>
        <c:lblOffset val="100"/>
        <c:noMultiLvlLbl val="0"/>
      </c:catAx>
      <c:valAx>
        <c:axId val="4560289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4560235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accent1">
        <a:lumMod val="40000"/>
        <a:lumOff val="60000"/>
      </a:schemeClr>
    </a:solidFill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1065469716586404E-2"/>
          <c:y val="0.14550423276818034"/>
          <c:w val="0.94768213285451652"/>
          <c:h val="0.781462652205085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'Grafici 2017'!$G$29:$G$30</c:f>
              <c:strCache>
                <c:ptCount val="2"/>
                <c:pt idx="0">
                  <c:v>Attacchi OPT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1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0FBB-4427-9869-BEBA855B0FFD}"/>
              </c:ext>
            </c:extLst>
          </c:dPt>
          <c:dLbls>
            <c:dLbl>
              <c:idx val="11"/>
              <c:tx>
                <c:rich>
                  <a:bodyPr/>
                  <a:lstStyle/>
                  <a:p>
                    <a:fld id="{341D9A67-186D-49F3-ABFB-A9EDAB08A147}" type="VALUE">
                      <a:rPr lang="en-US" smtClean="0"/>
                      <a:pPr/>
                      <a:t>[VALORE]</a:t>
                    </a:fld>
                    <a:r>
                      <a:rPr lang="en-US"/>
                      <a:t>*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0FBB-4427-9869-BEBA855B0FF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'Grafici 2017'!$F$31:$F$42</c:f>
              <c:numCache>
                <c:formatCode>General</c:formatCod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</c:numCache>
            </c:numRef>
          </c:cat>
          <c:val>
            <c:numRef>
              <c:f>'Grafici 2017'!$G$31:$G$42</c:f>
              <c:numCache>
                <c:formatCode>0.0</c:formatCode>
                <c:ptCount val="12"/>
                <c:pt idx="0">
                  <c:v>7.5</c:v>
                </c:pt>
                <c:pt idx="1">
                  <c:v>8.5052887116351652</c:v>
                </c:pt>
                <c:pt idx="2">
                  <c:v>10.543245175125088</c:v>
                </c:pt>
                <c:pt idx="3">
                  <c:v>11.13</c:v>
                </c:pt>
                <c:pt idx="4">
                  <c:v>12.28</c:v>
                </c:pt>
                <c:pt idx="5">
                  <c:v>10.974070117509955</c:v>
                </c:pt>
                <c:pt idx="6">
                  <c:v>12.17</c:v>
                </c:pt>
                <c:pt idx="7">
                  <c:v>4.7</c:v>
                </c:pt>
                <c:pt idx="8">
                  <c:v>5.2</c:v>
                </c:pt>
                <c:pt idx="9">
                  <c:v>2.5</c:v>
                </c:pt>
                <c:pt idx="10">
                  <c:v>2.7</c:v>
                </c:pt>
                <c:pt idx="1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880-44F9-A721-97B41308DF67}"/>
            </c:ext>
          </c:extLst>
        </c:ser>
        <c:ser>
          <c:idx val="1"/>
          <c:order val="1"/>
          <c:tx>
            <c:strRef>
              <c:f>'Grafici 2017'!$H$29:$H$30</c:f>
              <c:strCache>
                <c:ptCount val="2"/>
                <c:pt idx="0">
                  <c:v>Rapine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'Grafici 2017'!$F$31:$F$42</c:f>
              <c:numCache>
                <c:formatCode>General</c:formatCod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</c:numCache>
            </c:numRef>
          </c:cat>
          <c:val>
            <c:numRef>
              <c:f>'Grafici 2017'!$H$31:$H$42</c:f>
              <c:numCache>
                <c:formatCode>General</c:formatCode>
                <c:ptCount val="12"/>
                <c:pt idx="0">
                  <c:v>2.5</c:v>
                </c:pt>
                <c:pt idx="1">
                  <c:v>2.4</c:v>
                </c:pt>
                <c:pt idx="2">
                  <c:v>2.1</c:v>
                </c:pt>
                <c:pt idx="3">
                  <c:v>1.7</c:v>
                </c:pt>
                <c:pt idx="4">
                  <c:v>1.4</c:v>
                </c:pt>
                <c:pt idx="5">
                  <c:v>1.5</c:v>
                </c:pt>
                <c:pt idx="6">
                  <c:v>1.2</c:v>
                </c:pt>
                <c:pt idx="7">
                  <c:v>1.4</c:v>
                </c:pt>
                <c:pt idx="8">
                  <c:v>0.9</c:v>
                </c:pt>
                <c:pt idx="9">
                  <c:v>0.7</c:v>
                </c:pt>
                <c:pt idx="10">
                  <c:v>0.9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880-44F9-A721-97B41308DF6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72078080"/>
        <c:axId val="372736480"/>
      </c:barChart>
      <c:catAx>
        <c:axId val="372078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372736480"/>
        <c:crosses val="autoZero"/>
        <c:auto val="1"/>
        <c:lblAlgn val="ctr"/>
        <c:lblOffset val="100"/>
        <c:noMultiLvlLbl val="0"/>
      </c:catAx>
      <c:valAx>
        <c:axId val="372736480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3720780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5257321816141955"/>
          <c:y val="8.9162195913942061E-2"/>
          <c:w val="0.3410905383740982"/>
          <c:h val="7.610299504754967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C01B1E-6208-4CDF-96C8-7C92AF98B675}" type="doc">
      <dgm:prSet loTypeId="urn:microsoft.com/office/officeart/2005/8/layout/cycle6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35F80BFA-0587-4B29-AEB7-8F7D6193B8C7}">
      <dgm:prSet phldrT="[Testo]" custT="1"/>
      <dgm:spPr/>
      <dgm:t>
        <a:bodyPr/>
        <a:lstStyle/>
        <a:p>
          <a:r>
            <a:rPr lang="it-IT" sz="1800" dirty="0">
              <a:latin typeface="Bahnschrift" panose="020B0502040204020203" pitchFamily="34" charset="0"/>
            </a:rPr>
            <a:t>Confronto con i settori esposti</a:t>
          </a:r>
        </a:p>
      </dgm:t>
    </dgm:pt>
    <dgm:pt modelId="{B952D394-7F4F-4808-9D2F-28EA476A986F}" type="parTrans" cxnId="{8927B108-4951-4279-9E9D-AA48D54FBBC5}">
      <dgm:prSet/>
      <dgm:spPr/>
      <dgm:t>
        <a:bodyPr/>
        <a:lstStyle/>
        <a:p>
          <a:endParaRPr lang="it-IT"/>
        </a:p>
      </dgm:t>
    </dgm:pt>
    <dgm:pt modelId="{69C7DF61-8F73-4ABC-AB80-BD9262295500}" type="sibTrans" cxnId="{8927B108-4951-4279-9E9D-AA48D54FBBC5}">
      <dgm:prSet/>
      <dgm:spPr/>
      <dgm:t>
        <a:bodyPr/>
        <a:lstStyle/>
        <a:p>
          <a:endParaRPr lang="it-IT"/>
        </a:p>
      </dgm:t>
    </dgm:pt>
    <dgm:pt modelId="{6EEE6651-F751-4C84-98D2-645503110E89}">
      <dgm:prSet phldrT="[Testo]" custT="1"/>
      <dgm:spPr/>
      <dgm:t>
        <a:bodyPr/>
        <a:lstStyle/>
        <a:p>
          <a:r>
            <a:rPr lang="it-IT" sz="1800" dirty="0">
              <a:latin typeface="Bahnschrift" panose="020B0502040204020203" pitchFamily="34" charset="0"/>
            </a:rPr>
            <a:t>DCPC SAC</a:t>
          </a:r>
        </a:p>
      </dgm:t>
    </dgm:pt>
    <dgm:pt modelId="{2472D030-CD75-41B4-A964-8BC5AF8D0691}" type="parTrans" cxnId="{0B582639-E782-4216-BE82-348B3CB17135}">
      <dgm:prSet/>
      <dgm:spPr/>
      <dgm:t>
        <a:bodyPr/>
        <a:lstStyle/>
        <a:p>
          <a:endParaRPr lang="it-IT"/>
        </a:p>
      </dgm:t>
    </dgm:pt>
    <dgm:pt modelId="{CFB3AA01-FB6D-4AC0-98D2-EAF4A85BD4D6}" type="sibTrans" cxnId="{0B582639-E782-4216-BE82-348B3CB17135}">
      <dgm:prSet/>
      <dgm:spPr/>
      <dgm:t>
        <a:bodyPr/>
        <a:lstStyle/>
        <a:p>
          <a:endParaRPr lang="it-IT"/>
        </a:p>
      </dgm:t>
    </dgm:pt>
    <dgm:pt modelId="{0300C569-7C2D-445D-B1D3-1060FC3D657F}">
      <dgm:prSet phldrT="[Testo]" custT="1"/>
      <dgm:spPr/>
      <dgm:t>
        <a:bodyPr/>
        <a:lstStyle/>
        <a:p>
          <a:r>
            <a:rPr lang="it-IT" sz="1600" dirty="0">
              <a:latin typeface="Bahnschrift" panose="020B0502040204020203" pitchFamily="34" charset="0"/>
            </a:rPr>
            <a:t>Prefetture e FFP</a:t>
          </a:r>
        </a:p>
      </dgm:t>
    </dgm:pt>
    <dgm:pt modelId="{B310B234-8B0A-493C-838D-D05C0D350958}" type="parTrans" cxnId="{18D6E73B-6B0C-4D65-A5C5-469ECE436BD7}">
      <dgm:prSet/>
      <dgm:spPr/>
      <dgm:t>
        <a:bodyPr/>
        <a:lstStyle/>
        <a:p>
          <a:endParaRPr lang="it-IT"/>
        </a:p>
      </dgm:t>
    </dgm:pt>
    <dgm:pt modelId="{2B198653-BD91-4154-AE9A-6EDDFD40E47B}" type="sibTrans" cxnId="{18D6E73B-6B0C-4D65-A5C5-469ECE436BD7}">
      <dgm:prSet/>
      <dgm:spPr/>
      <dgm:t>
        <a:bodyPr/>
        <a:lstStyle/>
        <a:p>
          <a:endParaRPr lang="it-IT"/>
        </a:p>
      </dgm:t>
    </dgm:pt>
    <dgm:pt modelId="{7FEB2815-5BCB-409D-BE19-D445B027A79A}">
      <dgm:prSet phldrT="[Testo]" custT="1"/>
      <dgm:spPr/>
      <dgm:t>
        <a:bodyPr/>
        <a:lstStyle/>
        <a:p>
          <a:r>
            <a:rPr lang="it-IT" sz="1600" dirty="0">
              <a:latin typeface="Bahnschrift" panose="020B0502040204020203" pitchFamily="34" charset="0"/>
            </a:rPr>
            <a:t>Standard tecnici e progetti specifici</a:t>
          </a:r>
        </a:p>
      </dgm:t>
    </dgm:pt>
    <dgm:pt modelId="{892FBD3D-9AA4-4DD3-A42C-3457ADE62426}" type="parTrans" cxnId="{1CB438A0-DA45-4AF4-8F72-2C3ED9D11FAF}">
      <dgm:prSet/>
      <dgm:spPr/>
      <dgm:t>
        <a:bodyPr/>
        <a:lstStyle/>
        <a:p>
          <a:endParaRPr lang="it-IT"/>
        </a:p>
      </dgm:t>
    </dgm:pt>
    <dgm:pt modelId="{E938D785-3ADB-435A-A435-302AE4C5BE2D}" type="sibTrans" cxnId="{1CB438A0-DA45-4AF4-8F72-2C3ED9D11FAF}">
      <dgm:prSet/>
      <dgm:spPr/>
      <dgm:t>
        <a:bodyPr/>
        <a:lstStyle/>
        <a:p>
          <a:endParaRPr lang="it-IT"/>
        </a:p>
      </dgm:t>
    </dgm:pt>
    <dgm:pt modelId="{770E3FFF-A111-428C-A252-4DEBB638B724}">
      <dgm:prSet phldrT="[Testo]" custT="1"/>
      <dgm:spPr/>
      <dgm:t>
        <a:bodyPr/>
        <a:lstStyle/>
        <a:p>
          <a:r>
            <a:rPr lang="it-IT" sz="1800" dirty="0">
              <a:latin typeface="Bahnschrift" panose="020B0502040204020203" pitchFamily="34" charset="0"/>
            </a:rPr>
            <a:t>Dimensione e conoscenza</a:t>
          </a:r>
        </a:p>
      </dgm:t>
    </dgm:pt>
    <dgm:pt modelId="{9BBD909F-2F2D-4BB9-8197-0BB93E39EB7C}" type="parTrans" cxnId="{8630B32A-2370-4F65-9D35-30D50F0A1DE1}">
      <dgm:prSet/>
      <dgm:spPr/>
      <dgm:t>
        <a:bodyPr/>
        <a:lstStyle/>
        <a:p>
          <a:endParaRPr lang="it-IT"/>
        </a:p>
      </dgm:t>
    </dgm:pt>
    <dgm:pt modelId="{F6512F8E-53F7-4B83-BFFD-8BE697ADF39D}" type="sibTrans" cxnId="{8630B32A-2370-4F65-9D35-30D50F0A1DE1}">
      <dgm:prSet/>
      <dgm:spPr/>
      <dgm:t>
        <a:bodyPr/>
        <a:lstStyle/>
        <a:p>
          <a:endParaRPr lang="it-IT"/>
        </a:p>
      </dgm:t>
    </dgm:pt>
    <dgm:pt modelId="{B5CA03C2-0559-49A7-9D42-135AA36D3B7A}" type="pres">
      <dgm:prSet presAssocID="{3EC01B1E-6208-4CDF-96C8-7C92AF98B675}" presName="cycle" presStyleCnt="0">
        <dgm:presLayoutVars>
          <dgm:dir/>
          <dgm:resizeHandles val="exact"/>
        </dgm:presLayoutVars>
      </dgm:prSet>
      <dgm:spPr/>
    </dgm:pt>
    <dgm:pt modelId="{DDD80C57-8FAA-46BB-B2D5-F25A46198FAB}" type="pres">
      <dgm:prSet presAssocID="{35F80BFA-0587-4B29-AEB7-8F7D6193B8C7}" presName="node" presStyleLbl="node1" presStyleIdx="0" presStyleCnt="5" custScaleX="129454">
        <dgm:presLayoutVars>
          <dgm:bulletEnabled val="1"/>
        </dgm:presLayoutVars>
      </dgm:prSet>
      <dgm:spPr/>
    </dgm:pt>
    <dgm:pt modelId="{DAFC9196-02EF-4FF2-9E29-5C6760FB3804}" type="pres">
      <dgm:prSet presAssocID="{35F80BFA-0587-4B29-AEB7-8F7D6193B8C7}" presName="spNode" presStyleCnt="0"/>
      <dgm:spPr/>
    </dgm:pt>
    <dgm:pt modelId="{1BF37574-9E9A-44E7-B0E0-92A8F7E29629}" type="pres">
      <dgm:prSet presAssocID="{69C7DF61-8F73-4ABC-AB80-BD9262295500}" presName="sibTrans" presStyleLbl="sibTrans1D1" presStyleIdx="0" presStyleCnt="5"/>
      <dgm:spPr/>
    </dgm:pt>
    <dgm:pt modelId="{217E34A2-E1D5-4633-A258-5AEB7444B403}" type="pres">
      <dgm:prSet presAssocID="{6EEE6651-F751-4C84-98D2-645503110E89}" presName="node" presStyleLbl="node1" presStyleIdx="1" presStyleCnt="5" custScaleX="117931">
        <dgm:presLayoutVars>
          <dgm:bulletEnabled val="1"/>
        </dgm:presLayoutVars>
      </dgm:prSet>
      <dgm:spPr/>
    </dgm:pt>
    <dgm:pt modelId="{D6A50941-3B05-454A-B5D6-6AB5D78BDFF2}" type="pres">
      <dgm:prSet presAssocID="{6EEE6651-F751-4C84-98D2-645503110E89}" presName="spNode" presStyleCnt="0"/>
      <dgm:spPr/>
    </dgm:pt>
    <dgm:pt modelId="{ECDC6FF9-BFFC-48AE-8D80-97D7DC09B781}" type="pres">
      <dgm:prSet presAssocID="{CFB3AA01-FB6D-4AC0-98D2-EAF4A85BD4D6}" presName="sibTrans" presStyleLbl="sibTrans1D1" presStyleIdx="1" presStyleCnt="5"/>
      <dgm:spPr/>
    </dgm:pt>
    <dgm:pt modelId="{9B31C102-7640-49C2-8C41-3A4E8E4BC5FB}" type="pres">
      <dgm:prSet presAssocID="{0300C569-7C2D-445D-B1D3-1060FC3D657F}" presName="node" presStyleLbl="node1" presStyleIdx="2" presStyleCnt="5" custScaleX="119853">
        <dgm:presLayoutVars>
          <dgm:bulletEnabled val="1"/>
        </dgm:presLayoutVars>
      </dgm:prSet>
      <dgm:spPr/>
    </dgm:pt>
    <dgm:pt modelId="{452FDABB-D7D4-4A00-A9C5-F57F8E119BFB}" type="pres">
      <dgm:prSet presAssocID="{0300C569-7C2D-445D-B1D3-1060FC3D657F}" presName="spNode" presStyleCnt="0"/>
      <dgm:spPr/>
    </dgm:pt>
    <dgm:pt modelId="{16C50EA6-EBAF-45B4-957A-B30422F31A5A}" type="pres">
      <dgm:prSet presAssocID="{2B198653-BD91-4154-AE9A-6EDDFD40E47B}" presName="sibTrans" presStyleLbl="sibTrans1D1" presStyleIdx="2" presStyleCnt="5"/>
      <dgm:spPr/>
    </dgm:pt>
    <dgm:pt modelId="{6985F859-2A06-4282-9F3F-F56EB8A72786}" type="pres">
      <dgm:prSet presAssocID="{7FEB2815-5BCB-409D-BE19-D445B027A79A}" presName="node" presStyleLbl="node1" presStyleIdx="3" presStyleCnt="5" custScaleX="122167">
        <dgm:presLayoutVars>
          <dgm:bulletEnabled val="1"/>
        </dgm:presLayoutVars>
      </dgm:prSet>
      <dgm:spPr/>
    </dgm:pt>
    <dgm:pt modelId="{6DDF8FA6-FBF6-4A34-93A1-3BEC5EED609B}" type="pres">
      <dgm:prSet presAssocID="{7FEB2815-5BCB-409D-BE19-D445B027A79A}" presName="spNode" presStyleCnt="0"/>
      <dgm:spPr/>
    </dgm:pt>
    <dgm:pt modelId="{9BB5BFCD-1C12-4D41-B519-5DF9E48BAC15}" type="pres">
      <dgm:prSet presAssocID="{E938D785-3ADB-435A-A435-302AE4C5BE2D}" presName="sibTrans" presStyleLbl="sibTrans1D1" presStyleIdx="3" presStyleCnt="5"/>
      <dgm:spPr/>
    </dgm:pt>
    <dgm:pt modelId="{A1A6BF15-32C3-406B-80CA-15A2B5FAFF39}" type="pres">
      <dgm:prSet presAssocID="{770E3FFF-A111-428C-A252-4DEBB638B724}" presName="node" presStyleLbl="node1" presStyleIdx="4" presStyleCnt="5" custScaleX="133407">
        <dgm:presLayoutVars>
          <dgm:bulletEnabled val="1"/>
        </dgm:presLayoutVars>
      </dgm:prSet>
      <dgm:spPr/>
    </dgm:pt>
    <dgm:pt modelId="{D6435800-BFD7-4D73-A6EE-C925B5EE356A}" type="pres">
      <dgm:prSet presAssocID="{770E3FFF-A111-428C-A252-4DEBB638B724}" presName="spNode" presStyleCnt="0"/>
      <dgm:spPr/>
    </dgm:pt>
    <dgm:pt modelId="{953897F1-DF62-4F05-898F-A50E8B88A018}" type="pres">
      <dgm:prSet presAssocID="{F6512F8E-53F7-4B83-BFFD-8BE697ADF39D}" presName="sibTrans" presStyleLbl="sibTrans1D1" presStyleIdx="4" presStyleCnt="5"/>
      <dgm:spPr/>
    </dgm:pt>
  </dgm:ptLst>
  <dgm:cxnLst>
    <dgm:cxn modelId="{8927B108-4951-4279-9E9D-AA48D54FBBC5}" srcId="{3EC01B1E-6208-4CDF-96C8-7C92AF98B675}" destId="{35F80BFA-0587-4B29-AEB7-8F7D6193B8C7}" srcOrd="0" destOrd="0" parTransId="{B952D394-7F4F-4808-9D2F-28EA476A986F}" sibTransId="{69C7DF61-8F73-4ABC-AB80-BD9262295500}"/>
    <dgm:cxn modelId="{4240E71D-B4BD-4F98-9562-6A589E3C8CFB}" type="presOf" srcId="{CFB3AA01-FB6D-4AC0-98D2-EAF4A85BD4D6}" destId="{ECDC6FF9-BFFC-48AE-8D80-97D7DC09B781}" srcOrd="0" destOrd="0" presId="urn:microsoft.com/office/officeart/2005/8/layout/cycle6"/>
    <dgm:cxn modelId="{9B2FC025-30EF-4AFB-A8C1-8F60F5D9C745}" type="presOf" srcId="{6EEE6651-F751-4C84-98D2-645503110E89}" destId="{217E34A2-E1D5-4633-A258-5AEB7444B403}" srcOrd="0" destOrd="0" presId="urn:microsoft.com/office/officeart/2005/8/layout/cycle6"/>
    <dgm:cxn modelId="{8630B32A-2370-4F65-9D35-30D50F0A1DE1}" srcId="{3EC01B1E-6208-4CDF-96C8-7C92AF98B675}" destId="{770E3FFF-A111-428C-A252-4DEBB638B724}" srcOrd="4" destOrd="0" parTransId="{9BBD909F-2F2D-4BB9-8197-0BB93E39EB7C}" sibTransId="{F6512F8E-53F7-4B83-BFFD-8BE697ADF39D}"/>
    <dgm:cxn modelId="{0B582639-E782-4216-BE82-348B3CB17135}" srcId="{3EC01B1E-6208-4CDF-96C8-7C92AF98B675}" destId="{6EEE6651-F751-4C84-98D2-645503110E89}" srcOrd="1" destOrd="0" parTransId="{2472D030-CD75-41B4-A964-8BC5AF8D0691}" sibTransId="{CFB3AA01-FB6D-4AC0-98D2-EAF4A85BD4D6}"/>
    <dgm:cxn modelId="{18D6E73B-6B0C-4D65-A5C5-469ECE436BD7}" srcId="{3EC01B1E-6208-4CDF-96C8-7C92AF98B675}" destId="{0300C569-7C2D-445D-B1D3-1060FC3D657F}" srcOrd="2" destOrd="0" parTransId="{B310B234-8B0A-493C-838D-D05C0D350958}" sibTransId="{2B198653-BD91-4154-AE9A-6EDDFD40E47B}"/>
    <dgm:cxn modelId="{1DD86D67-5AB7-4944-B49E-5DC6A985CBE8}" type="presOf" srcId="{2B198653-BD91-4154-AE9A-6EDDFD40E47B}" destId="{16C50EA6-EBAF-45B4-957A-B30422F31A5A}" srcOrd="0" destOrd="0" presId="urn:microsoft.com/office/officeart/2005/8/layout/cycle6"/>
    <dgm:cxn modelId="{BA0C0068-223D-4345-AEFA-83F2484981F2}" type="presOf" srcId="{0300C569-7C2D-445D-B1D3-1060FC3D657F}" destId="{9B31C102-7640-49C2-8C41-3A4E8E4BC5FB}" srcOrd="0" destOrd="0" presId="urn:microsoft.com/office/officeart/2005/8/layout/cycle6"/>
    <dgm:cxn modelId="{796FBA6C-B0A7-4B91-8C70-91B63DD8A6AE}" type="presOf" srcId="{F6512F8E-53F7-4B83-BFFD-8BE697ADF39D}" destId="{953897F1-DF62-4F05-898F-A50E8B88A018}" srcOrd="0" destOrd="0" presId="urn:microsoft.com/office/officeart/2005/8/layout/cycle6"/>
    <dgm:cxn modelId="{07989C4F-E025-48E8-A630-F90DA15EED3E}" type="presOf" srcId="{3EC01B1E-6208-4CDF-96C8-7C92AF98B675}" destId="{B5CA03C2-0559-49A7-9D42-135AA36D3B7A}" srcOrd="0" destOrd="0" presId="urn:microsoft.com/office/officeart/2005/8/layout/cycle6"/>
    <dgm:cxn modelId="{688D3559-1116-40C9-A2F4-E63A9A8518B1}" type="presOf" srcId="{E938D785-3ADB-435A-A435-302AE4C5BE2D}" destId="{9BB5BFCD-1C12-4D41-B519-5DF9E48BAC15}" srcOrd="0" destOrd="0" presId="urn:microsoft.com/office/officeart/2005/8/layout/cycle6"/>
    <dgm:cxn modelId="{A4DEDB94-AD13-40EA-9AEA-C6CC48214905}" type="presOf" srcId="{7FEB2815-5BCB-409D-BE19-D445B027A79A}" destId="{6985F859-2A06-4282-9F3F-F56EB8A72786}" srcOrd="0" destOrd="0" presId="urn:microsoft.com/office/officeart/2005/8/layout/cycle6"/>
    <dgm:cxn modelId="{B2BAC19D-23D9-43ED-A116-B3891B3AB0A3}" type="presOf" srcId="{770E3FFF-A111-428C-A252-4DEBB638B724}" destId="{A1A6BF15-32C3-406B-80CA-15A2B5FAFF39}" srcOrd="0" destOrd="0" presId="urn:microsoft.com/office/officeart/2005/8/layout/cycle6"/>
    <dgm:cxn modelId="{A409F39D-2898-460E-A39B-AAB38D4FA865}" type="presOf" srcId="{35F80BFA-0587-4B29-AEB7-8F7D6193B8C7}" destId="{DDD80C57-8FAA-46BB-B2D5-F25A46198FAB}" srcOrd="0" destOrd="0" presId="urn:microsoft.com/office/officeart/2005/8/layout/cycle6"/>
    <dgm:cxn modelId="{1CB438A0-DA45-4AF4-8F72-2C3ED9D11FAF}" srcId="{3EC01B1E-6208-4CDF-96C8-7C92AF98B675}" destId="{7FEB2815-5BCB-409D-BE19-D445B027A79A}" srcOrd="3" destOrd="0" parTransId="{892FBD3D-9AA4-4DD3-A42C-3457ADE62426}" sibTransId="{E938D785-3ADB-435A-A435-302AE4C5BE2D}"/>
    <dgm:cxn modelId="{5E3CDADD-F50A-43C2-978C-AB34B4E721D1}" type="presOf" srcId="{69C7DF61-8F73-4ABC-AB80-BD9262295500}" destId="{1BF37574-9E9A-44E7-B0E0-92A8F7E29629}" srcOrd="0" destOrd="0" presId="urn:microsoft.com/office/officeart/2005/8/layout/cycle6"/>
    <dgm:cxn modelId="{13C0EADD-57ED-4D33-BE30-B9A9C859CB35}" type="presParOf" srcId="{B5CA03C2-0559-49A7-9D42-135AA36D3B7A}" destId="{DDD80C57-8FAA-46BB-B2D5-F25A46198FAB}" srcOrd="0" destOrd="0" presId="urn:microsoft.com/office/officeart/2005/8/layout/cycle6"/>
    <dgm:cxn modelId="{8A02A4C2-9257-4158-91BA-E1D5BC6F9E8B}" type="presParOf" srcId="{B5CA03C2-0559-49A7-9D42-135AA36D3B7A}" destId="{DAFC9196-02EF-4FF2-9E29-5C6760FB3804}" srcOrd="1" destOrd="0" presId="urn:microsoft.com/office/officeart/2005/8/layout/cycle6"/>
    <dgm:cxn modelId="{C42B3183-A8BC-4B9C-82D3-7AABF0DE8885}" type="presParOf" srcId="{B5CA03C2-0559-49A7-9D42-135AA36D3B7A}" destId="{1BF37574-9E9A-44E7-B0E0-92A8F7E29629}" srcOrd="2" destOrd="0" presId="urn:microsoft.com/office/officeart/2005/8/layout/cycle6"/>
    <dgm:cxn modelId="{87B7AA1C-EAD0-42E2-98B9-EA579B023802}" type="presParOf" srcId="{B5CA03C2-0559-49A7-9D42-135AA36D3B7A}" destId="{217E34A2-E1D5-4633-A258-5AEB7444B403}" srcOrd="3" destOrd="0" presId="urn:microsoft.com/office/officeart/2005/8/layout/cycle6"/>
    <dgm:cxn modelId="{505B1B32-4EA2-49D8-A4EC-B77BA1D85C6A}" type="presParOf" srcId="{B5CA03C2-0559-49A7-9D42-135AA36D3B7A}" destId="{D6A50941-3B05-454A-B5D6-6AB5D78BDFF2}" srcOrd="4" destOrd="0" presId="urn:microsoft.com/office/officeart/2005/8/layout/cycle6"/>
    <dgm:cxn modelId="{1BC9C8A6-F060-4EEC-9553-271F59A67032}" type="presParOf" srcId="{B5CA03C2-0559-49A7-9D42-135AA36D3B7A}" destId="{ECDC6FF9-BFFC-48AE-8D80-97D7DC09B781}" srcOrd="5" destOrd="0" presId="urn:microsoft.com/office/officeart/2005/8/layout/cycle6"/>
    <dgm:cxn modelId="{E762EB26-8A76-4428-B965-8372E6220163}" type="presParOf" srcId="{B5CA03C2-0559-49A7-9D42-135AA36D3B7A}" destId="{9B31C102-7640-49C2-8C41-3A4E8E4BC5FB}" srcOrd="6" destOrd="0" presId="urn:microsoft.com/office/officeart/2005/8/layout/cycle6"/>
    <dgm:cxn modelId="{1DF1F2A2-6B3F-4B77-916F-007AE6C63D96}" type="presParOf" srcId="{B5CA03C2-0559-49A7-9D42-135AA36D3B7A}" destId="{452FDABB-D7D4-4A00-A9C5-F57F8E119BFB}" srcOrd="7" destOrd="0" presId="urn:microsoft.com/office/officeart/2005/8/layout/cycle6"/>
    <dgm:cxn modelId="{33C1CAB8-A57F-45D9-81AB-20A321A90C09}" type="presParOf" srcId="{B5CA03C2-0559-49A7-9D42-135AA36D3B7A}" destId="{16C50EA6-EBAF-45B4-957A-B30422F31A5A}" srcOrd="8" destOrd="0" presId="urn:microsoft.com/office/officeart/2005/8/layout/cycle6"/>
    <dgm:cxn modelId="{8BBED137-605E-41BA-A662-ACA992151212}" type="presParOf" srcId="{B5CA03C2-0559-49A7-9D42-135AA36D3B7A}" destId="{6985F859-2A06-4282-9F3F-F56EB8A72786}" srcOrd="9" destOrd="0" presId="urn:microsoft.com/office/officeart/2005/8/layout/cycle6"/>
    <dgm:cxn modelId="{143C5E27-10E8-462D-AA33-3CEC1114FEA1}" type="presParOf" srcId="{B5CA03C2-0559-49A7-9D42-135AA36D3B7A}" destId="{6DDF8FA6-FBF6-4A34-93A1-3BEC5EED609B}" srcOrd="10" destOrd="0" presId="urn:microsoft.com/office/officeart/2005/8/layout/cycle6"/>
    <dgm:cxn modelId="{CA62A21F-3592-4FC2-B5A5-541BB3F5447E}" type="presParOf" srcId="{B5CA03C2-0559-49A7-9D42-135AA36D3B7A}" destId="{9BB5BFCD-1C12-4D41-B519-5DF9E48BAC15}" srcOrd="11" destOrd="0" presId="urn:microsoft.com/office/officeart/2005/8/layout/cycle6"/>
    <dgm:cxn modelId="{8F6C720D-0064-45D2-A94A-17ED576F651A}" type="presParOf" srcId="{B5CA03C2-0559-49A7-9D42-135AA36D3B7A}" destId="{A1A6BF15-32C3-406B-80CA-15A2B5FAFF39}" srcOrd="12" destOrd="0" presId="urn:microsoft.com/office/officeart/2005/8/layout/cycle6"/>
    <dgm:cxn modelId="{31072FD7-AEF9-4391-8DE5-84708406B9DE}" type="presParOf" srcId="{B5CA03C2-0559-49A7-9D42-135AA36D3B7A}" destId="{D6435800-BFD7-4D73-A6EE-C925B5EE356A}" srcOrd="13" destOrd="0" presId="urn:microsoft.com/office/officeart/2005/8/layout/cycle6"/>
    <dgm:cxn modelId="{DB75C9BD-9907-41E8-BA8D-80B260DE1E59}" type="presParOf" srcId="{B5CA03C2-0559-49A7-9D42-135AA36D3B7A}" destId="{953897F1-DF62-4F05-898F-A50E8B88A018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F1F0D0F-63E6-4685-93DF-B4101F3C181B}" type="doc">
      <dgm:prSet loTypeId="urn:microsoft.com/office/officeart/2005/8/layout/gear1" loCatId="cycle" qsTypeId="urn:microsoft.com/office/officeart/2005/8/quickstyle/3d5" qsCatId="3D" csTypeId="urn:microsoft.com/office/officeart/2005/8/colors/colorful5" csCatId="colorful" phldr="1"/>
      <dgm:spPr/>
    </dgm:pt>
    <dgm:pt modelId="{2C12E758-0549-414D-9E78-E179669ECCEF}">
      <dgm:prSet phldrT="[Testo]"/>
      <dgm:spPr/>
      <dgm:t>
        <a:bodyPr/>
        <a:lstStyle/>
        <a:p>
          <a:r>
            <a:rPr lang="it-IT" dirty="0">
              <a:latin typeface="Amasis MT Pro Black" panose="02040A04050005020304" pitchFamily="18" charset="0"/>
            </a:rPr>
            <a:t>CNAIPIC</a:t>
          </a:r>
        </a:p>
      </dgm:t>
    </dgm:pt>
    <dgm:pt modelId="{E5C00D93-D9D5-416D-B221-1A11FD1D632A}" type="parTrans" cxnId="{D7614DFA-C6CE-4796-8EF2-DF0D15A626F7}">
      <dgm:prSet/>
      <dgm:spPr/>
      <dgm:t>
        <a:bodyPr/>
        <a:lstStyle/>
        <a:p>
          <a:endParaRPr lang="it-IT"/>
        </a:p>
      </dgm:t>
    </dgm:pt>
    <dgm:pt modelId="{4B31DB5C-B8EC-472A-BDD7-B24600A68020}" type="sibTrans" cxnId="{D7614DFA-C6CE-4796-8EF2-DF0D15A626F7}">
      <dgm:prSet/>
      <dgm:spPr/>
      <dgm:t>
        <a:bodyPr/>
        <a:lstStyle/>
        <a:p>
          <a:endParaRPr lang="it-IT"/>
        </a:p>
      </dgm:t>
    </dgm:pt>
    <dgm:pt modelId="{95ADF019-7AA2-4E72-965D-FDE5A3737C08}">
      <dgm:prSet phldrT="[Testo]"/>
      <dgm:spPr/>
      <dgm:t>
        <a:bodyPr/>
        <a:lstStyle/>
        <a:p>
          <a:r>
            <a:rPr lang="it-IT" dirty="0">
              <a:latin typeface="Amasis MT Pro Black" panose="02040A04050005020304" pitchFamily="18" charset="0"/>
            </a:rPr>
            <a:t>unem</a:t>
          </a:r>
        </a:p>
      </dgm:t>
    </dgm:pt>
    <dgm:pt modelId="{607948EC-B8C7-4E48-8AA0-A252657C0FD1}" type="parTrans" cxnId="{90FFA50B-CC65-4558-8746-D1698A6C2B2C}">
      <dgm:prSet/>
      <dgm:spPr/>
      <dgm:t>
        <a:bodyPr/>
        <a:lstStyle/>
        <a:p>
          <a:endParaRPr lang="it-IT"/>
        </a:p>
      </dgm:t>
    </dgm:pt>
    <dgm:pt modelId="{743961CA-A7F5-4119-B6B5-35EF684A47A7}" type="sibTrans" cxnId="{90FFA50B-CC65-4558-8746-D1698A6C2B2C}">
      <dgm:prSet/>
      <dgm:spPr/>
      <dgm:t>
        <a:bodyPr/>
        <a:lstStyle/>
        <a:p>
          <a:endParaRPr lang="it-IT"/>
        </a:p>
      </dgm:t>
    </dgm:pt>
    <dgm:pt modelId="{38C47794-E083-4866-B22F-2C601921C783}">
      <dgm:prSet phldrT="[Testo]"/>
      <dgm:spPr/>
      <dgm:t>
        <a:bodyPr/>
        <a:lstStyle/>
        <a:p>
          <a:r>
            <a:rPr lang="it-IT" dirty="0">
              <a:latin typeface="Amasis MT Pro Black" panose="02040A04050005020304" pitchFamily="18" charset="0"/>
            </a:rPr>
            <a:t>Aziende associate</a:t>
          </a:r>
        </a:p>
      </dgm:t>
    </dgm:pt>
    <dgm:pt modelId="{1901507D-A8DA-40A9-9E7D-8E6ADC1B0982}" type="parTrans" cxnId="{3C2B0EDB-F65E-48BC-A87B-BB0268C9E1E1}">
      <dgm:prSet/>
      <dgm:spPr/>
      <dgm:t>
        <a:bodyPr/>
        <a:lstStyle/>
        <a:p>
          <a:endParaRPr lang="it-IT"/>
        </a:p>
      </dgm:t>
    </dgm:pt>
    <dgm:pt modelId="{E2A28AD1-BD57-4686-981E-979C34A366F1}" type="sibTrans" cxnId="{3C2B0EDB-F65E-48BC-A87B-BB0268C9E1E1}">
      <dgm:prSet/>
      <dgm:spPr/>
      <dgm:t>
        <a:bodyPr/>
        <a:lstStyle/>
        <a:p>
          <a:endParaRPr lang="it-IT"/>
        </a:p>
      </dgm:t>
    </dgm:pt>
    <dgm:pt modelId="{40EC19A9-61A7-4BBD-AD92-FF5C24EEB100}" type="pres">
      <dgm:prSet presAssocID="{BF1F0D0F-63E6-4685-93DF-B4101F3C181B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D86F8A7B-DD38-495A-BACF-16D85E3C6CD5}" type="pres">
      <dgm:prSet presAssocID="{2C12E758-0549-414D-9E78-E179669ECCEF}" presName="gear1" presStyleLbl="node1" presStyleIdx="0" presStyleCnt="3">
        <dgm:presLayoutVars>
          <dgm:chMax val="1"/>
          <dgm:bulletEnabled val="1"/>
        </dgm:presLayoutVars>
      </dgm:prSet>
      <dgm:spPr/>
    </dgm:pt>
    <dgm:pt modelId="{4077382D-0677-425B-B444-E5CD5467334D}" type="pres">
      <dgm:prSet presAssocID="{2C12E758-0549-414D-9E78-E179669ECCEF}" presName="gear1srcNode" presStyleLbl="node1" presStyleIdx="0" presStyleCnt="3"/>
      <dgm:spPr/>
    </dgm:pt>
    <dgm:pt modelId="{82E284E7-FC78-4AB1-AA27-869AE582A690}" type="pres">
      <dgm:prSet presAssocID="{2C12E758-0549-414D-9E78-E179669ECCEF}" presName="gear1dstNode" presStyleLbl="node1" presStyleIdx="0" presStyleCnt="3"/>
      <dgm:spPr/>
    </dgm:pt>
    <dgm:pt modelId="{FD8EC321-7EB1-41A0-8C63-A9AA5DBA76D8}" type="pres">
      <dgm:prSet presAssocID="{95ADF019-7AA2-4E72-965D-FDE5A3737C08}" presName="gear2" presStyleLbl="node1" presStyleIdx="1" presStyleCnt="3">
        <dgm:presLayoutVars>
          <dgm:chMax val="1"/>
          <dgm:bulletEnabled val="1"/>
        </dgm:presLayoutVars>
      </dgm:prSet>
      <dgm:spPr/>
    </dgm:pt>
    <dgm:pt modelId="{39D3DE99-C383-4AF5-89A4-09092F2DB450}" type="pres">
      <dgm:prSet presAssocID="{95ADF019-7AA2-4E72-965D-FDE5A3737C08}" presName="gear2srcNode" presStyleLbl="node1" presStyleIdx="1" presStyleCnt="3"/>
      <dgm:spPr/>
    </dgm:pt>
    <dgm:pt modelId="{1416F6D4-0A8D-4227-90EA-85D6C9334B97}" type="pres">
      <dgm:prSet presAssocID="{95ADF019-7AA2-4E72-965D-FDE5A3737C08}" presName="gear2dstNode" presStyleLbl="node1" presStyleIdx="1" presStyleCnt="3"/>
      <dgm:spPr/>
    </dgm:pt>
    <dgm:pt modelId="{7848DB69-2AC1-4E1C-8057-733EB82A159C}" type="pres">
      <dgm:prSet presAssocID="{38C47794-E083-4866-B22F-2C601921C783}" presName="gear3" presStyleLbl="node1" presStyleIdx="2" presStyleCnt="3"/>
      <dgm:spPr/>
    </dgm:pt>
    <dgm:pt modelId="{CC8BBAC5-1FCB-4778-888C-FBD9616038D4}" type="pres">
      <dgm:prSet presAssocID="{38C47794-E083-4866-B22F-2C601921C783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DBED0BB0-9E85-4C15-94B5-AFE17D4649FA}" type="pres">
      <dgm:prSet presAssocID="{38C47794-E083-4866-B22F-2C601921C783}" presName="gear3srcNode" presStyleLbl="node1" presStyleIdx="2" presStyleCnt="3"/>
      <dgm:spPr/>
    </dgm:pt>
    <dgm:pt modelId="{FEE9EAF5-A666-42A6-BB3F-FEA3EFDB290F}" type="pres">
      <dgm:prSet presAssocID="{38C47794-E083-4866-B22F-2C601921C783}" presName="gear3dstNode" presStyleLbl="node1" presStyleIdx="2" presStyleCnt="3"/>
      <dgm:spPr/>
    </dgm:pt>
    <dgm:pt modelId="{965877D0-2DB1-439D-869B-9FEEEF60F553}" type="pres">
      <dgm:prSet presAssocID="{4B31DB5C-B8EC-472A-BDD7-B24600A68020}" presName="connector1" presStyleLbl="sibTrans2D1" presStyleIdx="0" presStyleCnt="3"/>
      <dgm:spPr/>
    </dgm:pt>
    <dgm:pt modelId="{DB3839C4-B282-449C-9307-13C3DCEB83EA}" type="pres">
      <dgm:prSet presAssocID="{743961CA-A7F5-4119-B6B5-35EF684A47A7}" presName="connector2" presStyleLbl="sibTrans2D1" presStyleIdx="1" presStyleCnt="3"/>
      <dgm:spPr/>
    </dgm:pt>
    <dgm:pt modelId="{1BF05038-25B2-446D-9808-0808B86BF67A}" type="pres">
      <dgm:prSet presAssocID="{E2A28AD1-BD57-4686-981E-979C34A366F1}" presName="connector3" presStyleLbl="sibTrans2D1" presStyleIdx="2" presStyleCnt="3"/>
      <dgm:spPr/>
    </dgm:pt>
  </dgm:ptLst>
  <dgm:cxnLst>
    <dgm:cxn modelId="{90FFA50B-CC65-4558-8746-D1698A6C2B2C}" srcId="{BF1F0D0F-63E6-4685-93DF-B4101F3C181B}" destId="{95ADF019-7AA2-4E72-965D-FDE5A3737C08}" srcOrd="1" destOrd="0" parTransId="{607948EC-B8C7-4E48-8AA0-A252657C0FD1}" sibTransId="{743961CA-A7F5-4119-B6B5-35EF684A47A7}"/>
    <dgm:cxn modelId="{F115A51E-5ECE-46B5-B9FA-F5B905BC50A3}" type="presOf" srcId="{4B31DB5C-B8EC-472A-BDD7-B24600A68020}" destId="{965877D0-2DB1-439D-869B-9FEEEF60F553}" srcOrd="0" destOrd="0" presId="urn:microsoft.com/office/officeart/2005/8/layout/gear1"/>
    <dgm:cxn modelId="{8A18D75C-5466-4EED-BCC5-A1AECF94F2E2}" type="presOf" srcId="{BF1F0D0F-63E6-4685-93DF-B4101F3C181B}" destId="{40EC19A9-61A7-4BBD-AD92-FF5C24EEB100}" srcOrd="0" destOrd="0" presId="urn:microsoft.com/office/officeart/2005/8/layout/gear1"/>
    <dgm:cxn modelId="{8EE49741-39CC-489C-AD0A-9CDC91D5F36F}" type="presOf" srcId="{95ADF019-7AA2-4E72-965D-FDE5A3737C08}" destId="{1416F6D4-0A8D-4227-90EA-85D6C9334B97}" srcOrd="2" destOrd="0" presId="urn:microsoft.com/office/officeart/2005/8/layout/gear1"/>
    <dgm:cxn modelId="{F7D7D74A-25C7-4704-8FF7-C98A1F64C28C}" type="presOf" srcId="{38C47794-E083-4866-B22F-2C601921C783}" destId="{CC8BBAC5-1FCB-4778-888C-FBD9616038D4}" srcOrd="1" destOrd="0" presId="urn:microsoft.com/office/officeart/2005/8/layout/gear1"/>
    <dgm:cxn modelId="{DC4B634F-EA0F-4BA2-8D31-F2ECFF99C3C4}" type="presOf" srcId="{95ADF019-7AA2-4E72-965D-FDE5A3737C08}" destId="{FD8EC321-7EB1-41A0-8C63-A9AA5DBA76D8}" srcOrd="0" destOrd="0" presId="urn:microsoft.com/office/officeart/2005/8/layout/gear1"/>
    <dgm:cxn modelId="{7D302E53-0E95-461E-8348-032F8CFC4573}" type="presOf" srcId="{38C47794-E083-4866-B22F-2C601921C783}" destId="{FEE9EAF5-A666-42A6-BB3F-FEA3EFDB290F}" srcOrd="3" destOrd="0" presId="urn:microsoft.com/office/officeart/2005/8/layout/gear1"/>
    <dgm:cxn modelId="{9065128F-6D94-4311-9C65-B167BBDEC041}" type="presOf" srcId="{2C12E758-0549-414D-9E78-E179669ECCEF}" destId="{D86F8A7B-DD38-495A-BACF-16D85E3C6CD5}" srcOrd="0" destOrd="0" presId="urn:microsoft.com/office/officeart/2005/8/layout/gear1"/>
    <dgm:cxn modelId="{06BD279A-4CB9-4531-87BA-23A3D1C60C10}" type="presOf" srcId="{743961CA-A7F5-4119-B6B5-35EF684A47A7}" destId="{DB3839C4-B282-449C-9307-13C3DCEB83EA}" srcOrd="0" destOrd="0" presId="urn:microsoft.com/office/officeart/2005/8/layout/gear1"/>
    <dgm:cxn modelId="{2DF0EC9A-008E-4836-B880-0DFDC595B035}" type="presOf" srcId="{38C47794-E083-4866-B22F-2C601921C783}" destId="{DBED0BB0-9E85-4C15-94B5-AFE17D4649FA}" srcOrd="2" destOrd="0" presId="urn:microsoft.com/office/officeart/2005/8/layout/gear1"/>
    <dgm:cxn modelId="{D48EDBB1-786E-41D3-BF17-2BF205342435}" type="presOf" srcId="{38C47794-E083-4866-B22F-2C601921C783}" destId="{7848DB69-2AC1-4E1C-8057-733EB82A159C}" srcOrd="0" destOrd="0" presId="urn:microsoft.com/office/officeart/2005/8/layout/gear1"/>
    <dgm:cxn modelId="{81515FB5-BA38-456E-AB7E-77DB6CAD05E3}" type="presOf" srcId="{2C12E758-0549-414D-9E78-E179669ECCEF}" destId="{4077382D-0677-425B-B444-E5CD5467334D}" srcOrd="1" destOrd="0" presId="urn:microsoft.com/office/officeart/2005/8/layout/gear1"/>
    <dgm:cxn modelId="{C1E16BD8-1B50-4DE8-B099-3AB57BC2F8C5}" type="presOf" srcId="{E2A28AD1-BD57-4686-981E-979C34A366F1}" destId="{1BF05038-25B2-446D-9808-0808B86BF67A}" srcOrd="0" destOrd="0" presId="urn:microsoft.com/office/officeart/2005/8/layout/gear1"/>
    <dgm:cxn modelId="{3C2B0EDB-F65E-48BC-A87B-BB0268C9E1E1}" srcId="{BF1F0D0F-63E6-4685-93DF-B4101F3C181B}" destId="{38C47794-E083-4866-B22F-2C601921C783}" srcOrd="2" destOrd="0" parTransId="{1901507D-A8DA-40A9-9E7D-8E6ADC1B0982}" sibTransId="{E2A28AD1-BD57-4686-981E-979C34A366F1}"/>
    <dgm:cxn modelId="{4BEA53E3-4A3F-4DA2-9654-AAC8026661B4}" type="presOf" srcId="{2C12E758-0549-414D-9E78-E179669ECCEF}" destId="{82E284E7-FC78-4AB1-AA27-869AE582A690}" srcOrd="2" destOrd="0" presId="urn:microsoft.com/office/officeart/2005/8/layout/gear1"/>
    <dgm:cxn modelId="{D7614DFA-C6CE-4796-8EF2-DF0D15A626F7}" srcId="{BF1F0D0F-63E6-4685-93DF-B4101F3C181B}" destId="{2C12E758-0549-414D-9E78-E179669ECCEF}" srcOrd="0" destOrd="0" parTransId="{E5C00D93-D9D5-416D-B221-1A11FD1D632A}" sibTransId="{4B31DB5C-B8EC-472A-BDD7-B24600A68020}"/>
    <dgm:cxn modelId="{D3C493FB-BE46-448D-9AE7-7955DD6781D9}" type="presOf" srcId="{95ADF019-7AA2-4E72-965D-FDE5A3737C08}" destId="{39D3DE99-C383-4AF5-89A4-09092F2DB450}" srcOrd="1" destOrd="0" presId="urn:microsoft.com/office/officeart/2005/8/layout/gear1"/>
    <dgm:cxn modelId="{54FD7B31-5F2B-4D43-8795-3879361870A1}" type="presParOf" srcId="{40EC19A9-61A7-4BBD-AD92-FF5C24EEB100}" destId="{D86F8A7B-DD38-495A-BACF-16D85E3C6CD5}" srcOrd="0" destOrd="0" presId="urn:microsoft.com/office/officeart/2005/8/layout/gear1"/>
    <dgm:cxn modelId="{2EEB4F1A-EAAD-48CE-84A4-F38C242CBD06}" type="presParOf" srcId="{40EC19A9-61A7-4BBD-AD92-FF5C24EEB100}" destId="{4077382D-0677-425B-B444-E5CD5467334D}" srcOrd="1" destOrd="0" presId="urn:microsoft.com/office/officeart/2005/8/layout/gear1"/>
    <dgm:cxn modelId="{FFC5B409-3921-48E9-8B2D-7FE5AC2D8D48}" type="presParOf" srcId="{40EC19A9-61A7-4BBD-AD92-FF5C24EEB100}" destId="{82E284E7-FC78-4AB1-AA27-869AE582A690}" srcOrd="2" destOrd="0" presId="urn:microsoft.com/office/officeart/2005/8/layout/gear1"/>
    <dgm:cxn modelId="{46E2D3D0-C87A-4D6D-B86B-28F5A199B85A}" type="presParOf" srcId="{40EC19A9-61A7-4BBD-AD92-FF5C24EEB100}" destId="{FD8EC321-7EB1-41A0-8C63-A9AA5DBA76D8}" srcOrd="3" destOrd="0" presId="urn:microsoft.com/office/officeart/2005/8/layout/gear1"/>
    <dgm:cxn modelId="{CBC6E739-E93A-44FB-A2A2-3BB18270D378}" type="presParOf" srcId="{40EC19A9-61A7-4BBD-AD92-FF5C24EEB100}" destId="{39D3DE99-C383-4AF5-89A4-09092F2DB450}" srcOrd="4" destOrd="0" presId="urn:microsoft.com/office/officeart/2005/8/layout/gear1"/>
    <dgm:cxn modelId="{43B32528-1E94-412A-BD6F-83151D7DB84F}" type="presParOf" srcId="{40EC19A9-61A7-4BBD-AD92-FF5C24EEB100}" destId="{1416F6D4-0A8D-4227-90EA-85D6C9334B97}" srcOrd="5" destOrd="0" presId="urn:microsoft.com/office/officeart/2005/8/layout/gear1"/>
    <dgm:cxn modelId="{8173D142-DEE8-4FA9-83AD-0833350FF440}" type="presParOf" srcId="{40EC19A9-61A7-4BBD-AD92-FF5C24EEB100}" destId="{7848DB69-2AC1-4E1C-8057-733EB82A159C}" srcOrd="6" destOrd="0" presId="urn:microsoft.com/office/officeart/2005/8/layout/gear1"/>
    <dgm:cxn modelId="{447787D5-7E39-4B06-994A-CFE1B28F3D86}" type="presParOf" srcId="{40EC19A9-61A7-4BBD-AD92-FF5C24EEB100}" destId="{CC8BBAC5-1FCB-4778-888C-FBD9616038D4}" srcOrd="7" destOrd="0" presId="urn:microsoft.com/office/officeart/2005/8/layout/gear1"/>
    <dgm:cxn modelId="{39C9DF07-8D2B-4D45-9596-53A5CF2ACAC2}" type="presParOf" srcId="{40EC19A9-61A7-4BBD-AD92-FF5C24EEB100}" destId="{DBED0BB0-9E85-4C15-94B5-AFE17D4649FA}" srcOrd="8" destOrd="0" presId="urn:microsoft.com/office/officeart/2005/8/layout/gear1"/>
    <dgm:cxn modelId="{56FECA0C-6D42-4B3B-A538-CF6CC8E01435}" type="presParOf" srcId="{40EC19A9-61A7-4BBD-AD92-FF5C24EEB100}" destId="{FEE9EAF5-A666-42A6-BB3F-FEA3EFDB290F}" srcOrd="9" destOrd="0" presId="urn:microsoft.com/office/officeart/2005/8/layout/gear1"/>
    <dgm:cxn modelId="{8FCDD394-BDED-4837-8279-A1599AD361D4}" type="presParOf" srcId="{40EC19A9-61A7-4BBD-AD92-FF5C24EEB100}" destId="{965877D0-2DB1-439D-869B-9FEEEF60F553}" srcOrd="10" destOrd="0" presId="urn:microsoft.com/office/officeart/2005/8/layout/gear1"/>
    <dgm:cxn modelId="{A142C1D0-CE3E-4AA2-B42D-C432B6CDCD1A}" type="presParOf" srcId="{40EC19A9-61A7-4BBD-AD92-FF5C24EEB100}" destId="{DB3839C4-B282-449C-9307-13C3DCEB83EA}" srcOrd="11" destOrd="0" presId="urn:microsoft.com/office/officeart/2005/8/layout/gear1"/>
    <dgm:cxn modelId="{6D336DBE-56DA-40A5-A981-FDE4BDA49150}" type="presParOf" srcId="{40EC19A9-61A7-4BBD-AD92-FF5C24EEB100}" destId="{1BF05038-25B2-446D-9808-0808B86BF67A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D80C57-8FAA-46BB-B2D5-F25A46198FAB}">
      <dsp:nvSpPr>
        <dsp:cNvPr id="0" name=""/>
        <dsp:cNvSpPr/>
      </dsp:nvSpPr>
      <dsp:spPr>
        <a:xfrm>
          <a:off x="2871610" y="805"/>
          <a:ext cx="2162931" cy="108602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>
              <a:latin typeface="Bahnschrift" panose="020B0502040204020203" pitchFamily="34" charset="0"/>
            </a:rPr>
            <a:t>Confronto con i settori esposti</a:t>
          </a:r>
        </a:p>
      </dsp:txBody>
      <dsp:txXfrm>
        <a:off x="2924625" y="53820"/>
        <a:ext cx="2056901" cy="979996"/>
      </dsp:txXfrm>
    </dsp:sp>
    <dsp:sp modelId="{1BF37574-9E9A-44E7-B0E0-92A8F7E29629}">
      <dsp:nvSpPr>
        <dsp:cNvPr id="0" name=""/>
        <dsp:cNvSpPr/>
      </dsp:nvSpPr>
      <dsp:spPr>
        <a:xfrm>
          <a:off x="1782838" y="543819"/>
          <a:ext cx="4340474" cy="4340474"/>
        </a:xfrm>
        <a:custGeom>
          <a:avLst/>
          <a:gdLst/>
          <a:ahLst/>
          <a:cxnLst/>
          <a:rect l="0" t="0" r="0" b="0"/>
          <a:pathLst>
            <a:path>
              <a:moveTo>
                <a:pt x="3260192" y="293557"/>
              </a:moveTo>
              <a:arcTo wR="2170237" hR="2170237" stAng="18008852" swAng="1535480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7E34A2-E1D5-4633-A258-5AEB7444B403}">
      <dsp:nvSpPr>
        <dsp:cNvPr id="0" name=""/>
        <dsp:cNvSpPr/>
      </dsp:nvSpPr>
      <dsp:spPr>
        <a:xfrm>
          <a:off x="5031892" y="1500402"/>
          <a:ext cx="1970403" cy="108602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>
              <a:latin typeface="Bahnschrift" panose="020B0502040204020203" pitchFamily="34" charset="0"/>
            </a:rPr>
            <a:t>DCPC SAC</a:t>
          </a:r>
        </a:p>
      </dsp:txBody>
      <dsp:txXfrm>
        <a:off x="5084907" y="1553417"/>
        <a:ext cx="1864373" cy="979996"/>
      </dsp:txXfrm>
    </dsp:sp>
    <dsp:sp modelId="{ECDC6FF9-BFFC-48AE-8D80-97D7DC09B781}">
      <dsp:nvSpPr>
        <dsp:cNvPr id="0" name=""/>
        <dsp:cNvSpPr/>
      </dsp:nvSpPr>
      <dsp:spPr>
        <a:xfrm>
          <a:off x="1782838" y="543819"/>
          <a:ext cx="4340474" cy="4340474"/>
        </a:xfrm>
        <a:custGeom>
          <a:avLst/>
          <a:gdLst/>
          <a:ahLst/>
          <a:cxnLst/>
          <a:rect l="0" t="0" r="0" b="0"/>
          <a:pathLst>
            <a:path>
              <a:moveTo>
                <a:pt x="4337491" y="2056485"/>
              </a:moveTo>
              <a:arcTo wR="2170237" hR="2170237" stAng="21419729" swAng="2196661"/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31C102-7640-49C2-8C41-3A4E8E4BC5FB}">
      <dsp:nvSpPr>
        <dsp:cNvPr id="0" name=""/>
        <dsp:cNvSpPr/>
      </dsp:nvSpPr>
      <dsp:spPr>
        <a:xfrm>
          <a:off x="4227450" y="3926802"/>
          <a:ext cx="2002516" cy="108602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 dirty="0">
              <a:latin typeface="Bahnschrift" panose="020B0502040204020203" pitchFamily="34" charset="0"/>
            </a:rPr>
            <a:t>Prefetture e FFP</a:t>
          </a:r>
        </a:p>
      </dsp:txBody>
      <dsp:txXfrm>
        <a:off x="4280465" y="3979817"/>
        <a:ext cx="1896486" cy="979996"/>
      </dsp:txXfrm>
    </dsp:sp>
    <dsp:sp modelId="{16C50EA6-EBAF-45B4-957A-B30422F31A5A}">
      <dsp:nvSpPr>
        <dsp:cNvPr id="0" name=""/>
        <dsp:cNvSpPr/>
      </dsp:nvSpPr>
      <dsp:spPr>
        <a:xfrm>
          <a:off x="1782838" y="543819"/>
          <a:ext cx="4340474" cy="4340474"/>
        </a:xfrm>
        <a:custGeom>
          <a:avLst/>
          <a:gdLst/>
          <a:ahLst/>
          <a:cxnLst/>
          <a:rect l="0" t="0" r="0" b="0"/>
          <a:pathLst>
            <a:path>
              <a:moveTo>
                <a:pt x="2439360" y="4323723"/>
              </a:moveTo>
              <a:arcTo wR="2170237" hR="2170237" stAng="4972598" swAng="823951"/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85F859-2A06-4282-9F3F-F56EB8A72786}">
      <dsp:nvSpPr>
        <dsp:cNvPr id="0" name=""/>
        <dsp:cNvSpPr/>
      </dsp:nvSpPr>
      <dsp:spPr>
        <a:xfrm>
          <a:off x="1656852" y="3926802"/>
          <a:ext cx="2041179" cy="108602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 dirty="0">
              <a:latin typeface="Bahnschrift" panose="020B0502040204020203" pitchFamily="34" charset="0"/>
            </a:rPr>
            <a:t>Standard tecnici e progetti specifici</a:t>
          </a:r>
        </a:p>
      </dsp:txBody>
      <dsp:txXfrm>
        <a:off x="1709867" y="3979817"/>
        <a:ext cx="1935149" cy="979996"/>
      </dsp:txXfrm>
    </dsp:sp>
    <dsp:sp modelId="{9BB5BFCD-1C12-4D41-B519-5DF9E48BAC15}">
      <dsp:nvSpPr>
        <dsp:cNvPr id="0" name=""/>
        <dsp:cNvSpPr/>
      </dsp:nvSpPr>
      <dsp:spPr>
        <a:xfrm>
          <a:off x="1782838" y="543819"/>
          <a:ext cx="4340474" cy="4340474"/>
        </a:xfrm>
        <a:custGeom>
          <a:avLst/>
          <a:gdLst/>
          <a:ahLst/>
          <a:cxnLst/>
          <a:rect l="0" t="0" r="0" b="0"/>
          <a:pathLst>
            <a:path>
              <a:moveTo>
                <a:pt x="362737" y="3371434"/>
              </a:moveTo>
              <a:arcTo wR="2170237" hR="2170237" stAng="8783609" swAng="2196661"/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A6BF15-32C3-406B-80CA-15A2B5FAFF39}">
      <dsp:nvSpPr>
        <dsp:cNvPr id="0" name=""/>
        <dsp:cNvSpPr/>
      </dsp:nvSpPr>
      <dsp:spPr>
        <a:xfrm>
          <a:off x="774568" y="1500402"/>
          <a:ext cx="2228978" cy="1086026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>
              <a:latin typeface="Bahnschrift" panose="020B0502040204020203" pitchFamily="34" charset="0"/>
            </a:rPr>
            <a:t>Dimensione e conoscenza</a:t>
          </a:r>
        </a:p>
      </dsp:txBody>
      <dsp:txXfrm>
        <a:off x="827583" y="1553417"/>
        <a:ext cx="2122948" cy="979996"/>
      </dsp:txXfrm>
    </dsp:sp>
    <dsp:sp modelId="{953897F1-DF62-4F05-898F-A50E8B88A018}">
      <dsp:nvSpPr>
        <dsp:cNvPr id="0" name=""/>
        <dsp:cNvSpPr/>
      </dsp:nvSpPr>
      <dsp:spPr>
        <a:xfrm>
          <a:off x="1782838" y="543819"/>
          <a:ext cx="4340474" cy="4340474"/>
        </a:xfrm>
        <a:custGeom>
          <a:avLst/>
          <a:gdLst/>
          <a:ahLst/>
          <a:cxnLst/>
          <a:rect l="0" t="0" r="0" b="0"/>
          <a:pathLst>
            <a:path>
              <a:moveTo>
                <a:pt x="376578" y="948468"/>
              </a:moveTo>
              <a:arcTo wR="2170237" hR="2170237" stAng="12855668" swAng="1535480"/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6F8A7B-DD38-495A-BACF-16D85E3C6CD5}">
      <dsp:nvSpPr>
        <dsp:cNvPr id="0" name=""/>
        <dsp:cNvSpPr/>
      </dsp:nvSpPr>
      <dsp:spPr>
        <a:xfrm>
          <a:off x="2576564" y="1798915"/>
          <a:ext cx="2198673" cy="2198673"/>
        </a:xfrm>
        <a:prstGeom prst="gear9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 dirty="0">
              <a:latin typeface="Amasis MT Pro Black" panose="02040A04050005020304" pitchFamily="18" charset="0"/>
            </a:rPr>
            <a:t>CNAIPIC</a:t>
          </a:r>
        </a:p>
      </dsp:txBody>
      <dsp:txXfrm>
        <a:off x="3018595" y="2313944"/>
        <a:ext cx="1314611" cy="1130163"/>
      </dsp:txXfrm>
    </dsp:sp>
    <dsp:sp modelId="{FD8EC321-7EB1-41A0-8C63-A9AA5DBA76D8}">
      <dsp:nvSpPr>
        <dsp:cNvPr id="0" name=""/>
        <dsp:cNvSpPr/>
      </dsp:nvSpPr>
      <dsp:spPr>
        <a:xfrm>
          <a:off x="1297336" y="1279228"/>
          <a:ext cx="1599035" cy="1599035"/>
        </a:xfrm>
        <a:prstGeom prst="gear6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 dirty="0">
              <a:latin typeface="Amasis MT Pro Black" panose="02040A04050005020304" pitchFamily="18" charset="0"/>
            </a:rPr>
            <a:t>unem</a:t>
          </a:r>
        </a:p>
      </dsp:txBody>
      <dsp:txXfrm>
        <a:off x="1699898" y="1684223"/>
        <a:ext cx="793911" cy="789045"/>
      </dsp:txXfrm>
    </dsp:sp>
    <dsp:sp modelId="{7848DB69-2AC1-4E1C-8057-733EB82A159C}">
      <dsp:nvSpPr>
        <dsp:cNvPr id="0" name=""/>
        <dsp:cNvSpPr/>
      </dsp:nvSpPr>
      <dsp:spPr>
        <a:xfrm rot="20700000">
          <a:off x="2192959" y="176057"/>
          <a:ext cx="1566728" cy="1566728"/>
        </a:xfrm>
        <a:prstGeom prst="gear6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 dirty="0">
              <a:latin typeface="Amasis MT Pro Black" panose="02040A04050005020304" pitchFamily="18" charset="0"/>
            </a:rPr>
            <a:t>Aziende associate</a:t>
          </a:r>
        </a:p>
      </dsp:txBody>
      <dsp:txXfrm rot="-20700000">
        <a:off x="2536588" y="519686"/>
        <a:ext cx="879469" cy="879469"/>
      </dsp:txXfrm>
    </dsp:sp>
    <dsp:sp modelId="{965877D0-2DB1-439D-869B-9FEEEF60F553}">
      <dsp:nvSpPr>
        <dsp:cNvPr id="0" name=""/>
        <dsp:cNvSpPr/>
      </dsp:nvSpPr>
      <dsp:spPr>
        <a:xfrm>
          <a:off x="2405357" y="1468356"/>
          <a:ext cx="2814302" cy="2814302"/>
        </a:xfrm>
        <a:prstGeom prst="circularArrow">
          <a:avLst>
            <a:gd name="adj1" fmla="val 4687"/>
            <a:gd name="adj2" fmla="val 299029"/>
            <a:gd name="adj3" fmla="val 2511403"/>
            <a:gd name="adj4" fmla="val 15871576"/>
            <a:gd name="adj5" fmla="val 5469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3839C4-B282-449C-9307-13C3DCEB83EA}">
      <dsp:nvSpPr>
        <dsp:cNvPr id="0" name=""/>
        <dsp:cNvSpPr/>
      </dsp:nvSpPr>
      <dsp:spPr>
        <a:xfrm>
          <a:off x="1014149" y="926266"/>
          <a:ext cx="2044766" cy="2044766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F05038-25B2-446D-9808-0808B86BF67A}">
      <dsp:nvSpPr>
        <dsp:cNvPr id="0" name=""/>
        <dsp:cNvSpPr/>
      </dsp:nvSpPr>
      <dsp:spPr>
        <a:xfrm>
          <a:off x="1830558" y="-166271"/>
          <a:ext cx="2204670" cy="2204670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>
            <a:extLst>
              <a:ext uri="{FF2B5EF4-FFF2-40B4-BE49-F238E27FC236}">
                <a16:creationId xmlns:a16="http://schemas.microsoft.com/office/drawing/2014/main" id="{0E440DBB-686E-7344-CEB6-255088B4607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2"/>
            <a:ext cx="2890626" cy="490568"/>
          </a:xfrm>
          <a:prstGeom prst="rect">
            <a:avLst/>
          </a:prstGeom>
        </p:spPr>
        <p:txBody>
          <a:bodyPr vert="horz" lIns="89897" tIns="44948" rIns="89897" bIns="44948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A751BF6E-DF5F-A02D-6E92-C53C8AEB48E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78506" y="2"/>
            <a:ext cx="2890626" cy="490568"/>
          </a:xfrm>
          <a:prstGeom prst="rect">
            <a:avLst/>
          </a:prstGeom>
        </p:spPr>
        <p:txBody>
          <a:bodyPr vert="horz" lIns="89897" tIns="44948" rIns="89897" bIns="44948" rtlCol="0"/>
          <a:lstStyle>
            <a:lvl1pPr algn="r">
              <a:defRPr sz="1200"/>
            </a:lvl1pPr>
          </a:lstStyle>
          <a:p>
            <a:fld id="{F77EC7B5-0FB2-46DB-8295-7C11D9151ACE}" type="datetimeFigureOut">
              <a:rPr lang="it-IT" smtClean="0"/>
              <a:t>06/12/2024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BCB389EC-02B6-704F-468C-6611AD33A60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286847"/>
            <a:ext cx="2890626" cy="490567"/>
          </a:xfrm>
          <a:prstGeom prst="rect">
            <a:avLst/>
          </a:prstGeom>
        </p:spPr>
        <p:txBody>
          <a:bodyPr vert="horz" lIns="89897" tIns="44948" rIns="89897" bIns="44948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A5D52C3B-1371-E30D-9F07-2B3EBEE70B2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78506" y="9286847"/>
            <a:ext cx="2890626" cy="490567"/>
          </a:xfrm>
          <a:prstGeom prst="rect">
            <a:avLst/>
          </a:prstGeom>
        </p:spPr>
        <p:txBody>
          <a:bodyPr vert="horz" lIns="89897" tIns="44948" rIns="89897" bIns="44948" rtlCol="0" anchor="b"/>
          <a:lstStyle>
            <a:lvl1pPr algn="r">
              <a:defRPr sz="1200"/>
            </a:lvl1pPr>
          </a:lstStyle>
          <a:p>
            <a:fld id="{24E1A68C-B5A6-4781-859C-873FA7CB413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383569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data 2">
            <a:extLst>
              <a:ext uri="{FF2B5EF4-FFF2-40B4-BE49-F238E27FC236}">
                <a16:creationId xmlns:a16="http://schemas.microsoft.com/office/drawing/2014/main" id="{6BDC554E-313A-309C-E33E-648C9197D55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78506" y="2"/>
            <a:ext cx="2890626" cy="490568"/>
          </a:xfrm>
          <a:prstGeom prst="rect">
            <a:avLst/>
          </a:prstGeom>
        </p:spPr>
        <p:txBody>
          <a:bodyPr vert="horz" lIns="89897" tIns="44948" rIns="89897" bIns="44948" rtlCol="0"/>
          <a:lstStyle>
            <a:lvl1pPr algn="r">
              <a:defRPr sz="1200"/>
            </a:lvl1pPr>
          </a:lstStyle>
          <a:p>
            <a:pPr>
              <a:defRPr/>
            </a:pPr>
            <a:fld id="{62AFAEA3-036A-486B-BA15-BF557F60C996}" type="datetimeFigureOut">
              <a:rPr lang="it-IT"/>
              <a:pPr>
                <a:defRPr/>
              </a:pPr>
              <a:t>06/12/2024</a:t>
            </a:fld>
            <a:endParaRPr lang="it-IT"/>
          </a:p>
        </p:txBody>
      </p:sp>
      <p:sp>
        <p:nvSpPr>
          <p:cNvPr id="4" name="Segnaposto immagine diapositiva 3">
            <a:extLst>
              <a:ext uri="{FF2B5EF4-FFF2-40B4-BE49-F238E27FC236}">
                <a16:creationId xmlns:a16="http://schemas.microsoft.com/office/drawing/2014/main" id="{BE29A839-C4F3-9837-BF17-0741F349227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03225" y="1222375"/>
            <a:ext cx="5864225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897" tIns="44948" rIns="89897" bIns="44948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>
            <a:extLst>
              <a:ext uri="{FF2B5EF4-FFF2-40B4-BE49-F238E27FC236}">
                <a16:creationId xmlns:a16="http://schemas.microsoft.com/office/drawing/2014/main" id="{379B3D10-08CA-F513-CE4C-3FA661FBB9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7068" y="4705381"/>
            <a:ext cx="5336540" cy="3849857"/>
          </a:xfrm>
          <a:prstGeom prst="rect">
            <a:avLst/>
          </a:prstGeom>
        </p:spPr>
        <p:txBody>
          <a:bodyPr vert="horz" lIns="89897" tIns="44948" rIns="89897" bIns="44948" rtlCol="0"/>
          <a:lstStyle/>
          <a:p>
            <a:pPr lvl="0"/>
            <a:r>
              <a:rPr lang="it-IT" noProof="0"/>
              <a:t>Fare clic per modificare gli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13EBEDE7-777B-A300-2EC3-30CE439AA81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286847"/>
            <a:ext cx="2890626" cy="490567"/>
          </a:xfrm>
          <a:prstGeom prst="rect">
            <a:avLst/>
          </a:prstGeom>
        </p:spPr>
        <p:txBody>
          <a:bodyPr vert="horz" lIns="89897" tIns="44948" rIns="89897" bIns="44948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06B55B5D-86C1-52BC-6FC9-8D1325D603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78506" y="9286847"/>
            <a:ext cx="2890626" cy="490567"/>
          </a:xfrm>
          <a:prstGeom prst="rect">
            <a:avLst/>
          </a:prstGeom>
        </p:spPr>
        <p:txBody>
          <a:bodyPr vert="horz" lIns="89897" tIns="44948" rIns="89897" bIns="44948" rtlCol="0" anchor="b"/>
          <a:lstStyle>
            <a:lvl1pPr algn="r">
              <a:defRPr sz="1200"/>
            </a:lvl1pPr>
          </a:lstStyle>
          <a:p>
            <a:pPr>
              <a:defRPr/>
            </a:pPr>
            <a:fld id="{E6F5AAD9-034D-419E-B97A-BF31CF5C6BE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FA10B8-AF7F-CFC1-E147-C0DE51F23B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FD3E5B0B-CD70-AC8B-6871-F203E48229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FB05C04B-31A3-1E53-1BB1-3C371FA7AF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4CEC0AA3-933D-CFBD-7187-F6A02838E7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6F5AAD9-034D-419E-B97A-BF31CF5C6BED}" type="slidenum">
              <a:rPr lang="it-IT" smtClean="0"/>
              <a:pPr>
                <a:defRPr/>
              </a:pPr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142220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04781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-571500" y="855663"/>
            <a:ext cx="7589838" cy="4270375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75852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emf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6.png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.emf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6.png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emf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linkedin.com/company/unem-unione-energie-per-la-mobilit%C3%A0/?viewAsMember=true" TargetMode="External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hyperlink" Target="https://www.unem.it/" TargetMode="External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1.emf"/><Relationship Id="rId11" Type="http://schemas.openxmlformats.org/officeDocument/2006/relationships/image" Target="../media/image14.png"/><Relationship Id="rId5" Type="http://schemas.openxmlformats.org/officeDocument/2006/relationships/image" Target="../media/image11.png"/><Relationship Id="rId10" Type="http://schemas.openxmlformats.org/officeDocument/2006/relationships/hyperlink" Target="https://www.linkedin.com/company/muoversi/" TargetMode="External"/><Relationship Id="rId4" Type="http://schemas.openxmlformats.org/officeDocument/2006/relationships/hyperlink" Target="https://twitter.com/unem_it" TargetMode="External"/><Relationship Id="rId9" Type="http://schemas.openxmlformats.org/officeDocument/2006/relationships/image" Target="../media/image13.png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3.emf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16.png"/><Relationship Id="rId4" Type="http://schemas.openxmlformats.org/officeDocument/2006/relationships/image" Target="../media/image1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01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505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068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304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4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414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5" name="Connettore 1 9">
            <a:extLst>
              <a:ext uri="{FF2B5EF4-FFF2-40B4-BE49-F238E27FC236}">
                <a16:creationId xmlns:a16="http://schemas.microsoft.com/office/drawing/2014/main" id="{E4AF244A-65D5-B515-F943-F0725C494ADC}"/>
              </a:ext>
            </a:extLst>
          </p:cNvPr>
          <p:cNvCxnSpPr/>
          <p:nvPr userDrawn="1"/>
        </p:nvCxnSpPr>
        <p:spPr>
          <a:xfrm>
            <a:off x="74744" y="603473"/>
            <a:ext cx="5623008" cy="0"/>
          </a:xfrm>
          <a:prstGeom prst="line">
            <a:avLst/>
          </a:prstGeom>
          <a:ln w="19050">
            <a:solidFill>
              <a:srgbClr val="1241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magine 5">
            <a:extLst>
              <a:ext uri="{FF2B5EF4-FFF2-40B4-BE49-F238E27FC236}">
                <a16:creationId xmlns:a16="http://schemas.microsoft.com/office/drawing/2014/main" id="{95D2DF8A-49FB-4DD3-57F8-615985DDF4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200000">
            <a:off x="5952068" y="626775"/>
            <a:ext cx="287867" cy="12192000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5CBB1718-E638-1F00-0D36-B8F220D5017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388" y="202707"/>
            <a:ext cx="1917813" cy="531213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4C1D0B9B-70BD-1354-0561-FF8FDC36DB6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62138" y="6010791"/>
            <a:ext cx="1829863" cy="627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103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020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837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558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8184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Vuota copi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sellaDiTesto 6">
            <a:extLst>
              <a:ext uri="{FF2B5EF4-FFF2-40B4-BE49-F238E27FC236}">
                <a16:creationId xmlns:a16="http://schemas.microsoft.com/office/drawing/2014/main" id="{3232AFB7-10BE-5245-B87B-E3B897348105}"/>
              </a:ext>
            </a:extLst>
          </p:cNvPr>
          <p:cNvSpPr txBox="1"/>
          <p:nvPr userDrawn="1"/>
        </p:nvSpPr>
        <p:spPr>
          <a:xfrm>
            <a:off x="1472751" y="6429087"/>
            <a:ext cx="2384419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75" dirty="0">
                <a:solidFill>
                  <a:prstClr val="white"/>
                </a:solidFill>
                <a:latin typeface="Avenir Book" panose="02000503020000020003" pitchFamily="2" charset="0"/>
                <a:cs typeface="Al Bayan Plain" pitchFamily="2" charset="-78"/>
              </a:rPr>
              <a:t>Muoversi – trimestrale UP</a:t>
            </a:r>
          </a:p>
        </p:txBody>
      </p:sp>
      <p:pic>
        <p:nvPicPr>
          <p:cNvPr id="8" name="Immagin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701800" cy="6858000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169" y="412542"/>
            <a:ext cx="4604368" cy="127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2906"/>
      </p:ext>
    </p:extLst>
  </p:cSld>
  <p:clrMapOvr>
    <a:masterClrMapping/>
  </p:clrMapOvr>
  <p:transition spd="med"/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552369"/>
            <a:ext cx="12192000" cy="1305633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20610237">
            <a:off x="9484904" y="5657514"/>
            <a:ext cx="2390291" cy="819449"/>
          </a:xfrm>
          <a:prstGeom prst="rect">
            <a:avLst/>
          </a:prstGeom>
        </p:spPr>
      </p:pic>
      <p:sp>
        <p:nvSpPr>
          <p:cNvPr id="9" name="Linea"/>
          <p:cNvSpPr/>
          <p:nvPr userDrawn="1"/>
        </p:nvSpPr>
        <p:spPr>
          <a:xfrm>
            <a:off x="95698" y="842547"/>
            <a:ext cx="7168745" cy="1"/>
          </a:xfrm>
          <a:prstGeom prst="line">
            <a:avLst/>
          </a:prstGeom>
          <a:ln w="63500">
            <a:solidFill>
              <a:srgbClr val="3F9692"/>
            </a:solidFill>
            <a:miter/>
          </a:ln>
        </p:spPr>
        <p:txBody>
          <a:bodyPr lIns="34289" rIns="34289"/>
          <a:lstStyle/>
          <a:p>
            <a:pPr hangingPunct="1"/>
            <a:endParaRPr kern="120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Immagine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5709" y="259673"/>
            <a:ext cx="2116215" cy="6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3992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027EC8-5861-41AF-A3B5-6F4248319EBE}" type="datetimeFigureOut">
              <a:rPr lang="it-IT" smtClean="0"/>
              <a:pPr>
                <a:defRPr/>
              </a:pPr>
              <a:t>06/12/2024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3886CB-7C92-47A7-B665-6DACA84A2879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343631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51B845-F170-4790-A721-52659EC908E8}" type="datetimeFigureOut">
              <a:rPr lang="it-IT" smtClean="0"/>
              <a:pPr>
                <a:defRPr/>
              </a:pPr>
              <a:t>06/12/2024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70AEB1-BF91-49B1-8E95-96CBE9946E5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471861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AE4F217-16A4-4253-9446-6F53FBAF4EA6}" type="datetimeFigureOut">
              <a:rPr lang="it-IT" smtClean="0"/>
              <a:pPr>
                <a:defRPr/>
              </a:pPr>
              <a:t>06/12/2024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FB621F-E828-4E11-BC97-887FD857D077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435607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DA2CFE-C5AA-45C8-A8BC-410923CE2E10}" type="datetimeFigureOut">
              <a:rPr lang="it-IT" smtClean="0"/>
              <a:pPr>
                <a:defRPr/>
              </a:pPr>
              <a:t>06/12/2024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873D6F-6F6D-46E6-96E9-C0269B782D47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67824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BD2A3A-5006-4ECD-B2FF-2BB4E12DD69A}" type="datetimeFigureOut">
              <a:rPr lang="it-IT" smtClean="0"/>
              <a:pPr>
                <a:defRPr/>
              </a:pPr>
              <a:t>06/12/2024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CA7ED2-BA23-4EB6-AADC-33EBA7E28B0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11057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6B3518E-4B84-4357-B3A6-B6E3797E9D96}" type="datetimeFigureOut">
              <a:rPr lang="it-IT" smtClean="0"/>
              <a:pPr>
                <a:defRPr/>
              </a:pPr>
              <a:t>06/12/2024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32ED78-26B5-4235-B1DC-02FB29DF9B8D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019960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16E590-0998-4AE8-963E-5F6DE67B57FE}" type="datetimeFigureOut">
              <a:rPr lang="it-IT" smtClean="0"/>
              <a:pPr>
                <a:defRPr/>
              </a:pPr>
              <a:t>06/12/2024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862B28-3B97-4B64-A541-A1B0D8AABC5A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  <p:cxnSp>
        <p:nvCxnSpPr>
          <p:cNvPr id="5" name="Connettore 1 9">
            <a:extLst>
              <a:ext uri="{FF2B5EF4-FFF2-40B4-BE49-F238E27FC236}">
                <a16:creationId xmlns:a16="http://schemas.microsoft.com/office/drawing/2014/main" id="{0DC859CC-0531-C3E1-CB6E-960EA4EAEFA8}"/>
              </a:ext>
            </a:extLst>
          </p:cNvPr>
          <p:cNvCxnSpPr/>
          <p:nvPr userDrawn="1"/>
        </p:nvCxnSpPr>
        <p:spPr>
          <a:xfrm>
            <a:off x="74085" y="603250"/>
            <a:ext cx="5623983" cy="0"/>
          </a:xfrm>
          <a:prstGeom prst="line">
            <a:avLst/>
          </a:prstGeom>
          <a:ln w="19050">
            <a:solidFill>
              <a:srgbClr val="1241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magine 7">
            <a:extLst>
              <a:ext uri="{FF2B5EF4-FFF2-40B4-BE49-F238E27FC236}">
                <a16:creationId xmlns:a16="http://schemas.microsoft.com/office/drawing/2014/main" id="{EEE955DD-70EA-2303-BCED-4BCCB9EBCCC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952331" y="626269"/>
            <a:ext cx="287338" cy="1219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magine 8">
            <a:extLst>
              <a:ext uri="{FF2B5EF4-FFF2-40B4-BE49-F238E27FC236}">
                <a16:creationId xmlns:a16="http://schemas.microsoft.com/office/drawing/2014/main" id="{E517991C-8E88-23A6-8D6D-B02D718DB62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6501" y="203201"/>
            <a:ext cx="1917700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magine 9">
            <a:extLst>
              <a:ext uri="{FF2B5EF4-FFF2-40B4-BE49-F238E27FC236}">
                <a16:creationId xmlns:a16="http://schemas.microsoft.com/office/drawing/2014/main" id="{373B2941-0589-F2DF-F233-68F4F47728D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1085" y="6010276"/>
            <a:ext cx="1830916" cy="62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57404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976EE3E-B45C-4FDD-A2A8-E74D85C64420}" type="datetimeFigureOut">
              <a:rPr lang="it-IT" smtClean="0"/>
              <a:pPr>
                <a:defRPr/>
              </a:pPr>
              <a:t>06/12/2024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40CC51-8CC4-4296-A019-4D57AD419985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568067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7A9C74-59FD-4180-B75E-925AC0BF46D0}" type="datetimeFigureOut">
              <a:rPr lang="it-IT" smtClean="0"/>
              <a:pPr>
                <a:defRPr/>
              </a:pPr>
              <a:t>06/12/2024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6FC20F-9ABE-4CE7-841A-74330BE63C84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198843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78507EA-110B-4A2D-A3B0-EA6660C47C89}" type="datetimeFigureOut">
              <a:rPr lang="it-IT" smtClean="0"/>
              <a:pPr>
                <a:defRPr/>
              </a:pPr>
              <a:t>06/12/2024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FE2D02-BD78-4BF6-86F2-997592007D74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301527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C4CBA3-F3D1-4499-BCD9-D5A55B1F702B}" type="datetimeFigureOut">
              <a:rPr lang="it-IT" smtClean="0"/>
              <a:pPr>
                <a:defRPr/>
              </a:pPr>
              <a:t>06/12/2024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B0ADB-19AC-4EF6-B4A6-598BA41F95D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665465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6">
            <a:extLst>
              <a:ext uri="{FF2B5EF4-FFF2-40B4-BE49-F238E27FC236}">
                <a16:creationId xmlns:a16="http://schemas.microsoft.com/office/drawing/2014/main" id="{555278B1-8F86-DACE-7352-0ECCA46223A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53076"/>
            <a:ext cx="12192000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magine 7">
            <a:extLst>
              <a:ext uri="{FF2B5EF4-FFF2-40B4-BE49-F238E27FC236}">
                <a16:creationId xmlns:a16="http://schemas.microsoft.com/office/drawing/2014/main" id="{923664F1-9194-121B-4782-DAD0DBF1D28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10237">
            <a:off x="9484785" y="5657850"/>
            <a:ext cx="2389716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Linea">
            <a:extLst>
              <a:ext uri="{FF2B5EF4-FFF2-40B4-BE49-F238E27FC236}">
                <a16:creationId xmlns:a16="http://schemas.microsoft.com/office/drawing/2014/main" id="{FE5A9FC1-094B-8A46-3A4F-6C050567A73C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95251" y="842963"/>
            <a:ext cx="7169149" cy="0"/>
          </a:xfrm>
          <a:prstGeom prst="line">
            <a:avLst/>
          </a:prstGeom>
          <a:noFill/>
          <a:ln w="63500">
            <a:solidFill>
              <a:srgbClr val="3F969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34289" rIns="34289"/>
          <a:lstStyle/>
          <a:p>
            <a:endParaRPr lang="it-IT"/>
          </a:p>
        </p:txBody>
      </p:sp>
      <p:pic>
        <p:nvPicPr>
          <p:cNvPr id="5" name="Immagine 9">
            <a:extLst>
              <a:ext uri="{FF2B5EF4-FFF2-40B4-BE49-F238E27FC236}">
                <a16:creationId xmlns:a16="http://schemas.microsoft.com/office/drawing/2014/main" id="{3150BD74-1824-8246-7316-2B4A7D19894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5651" y="260351"/>
            <a:ext cx="2116667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17725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8125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5450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6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69649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25273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7653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Connettore 1 9"/>
          <p:cNvCxnSpPr/>
          <p:nvPr userDrawn="1"/>
        </p:nvCxnSpPr>
        <p:spPr>
          <a:xfrm>
            <a:off x="74744" y="603473"/>
            <a:ext cx="5623008" cy="0"/>
          </a:xfrm>
          <a:prstGeom prst="line">
            <a:avLst/>
          </a:prstGeom>
          <a:ln w="19050">
            <a:solidFill>
              <a:srgbClr val="1241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magine 1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200000">
            <a:off x="5952066" y="626775"/>
            <a:ext cx="287867" cy="12192000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387" y="202705"/>
            <a:ext cx="1917813" cy="531213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62138" y="6010789"/>
            <a:ext cx="1829862" cy="627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3113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16759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96453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28493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91375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Vuota copi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sellaDiTesto 6">
            <a:extLst>
              <a:ext uri="{FF2B5EF4-FFF2-40B4-BE49-F238E27FC236}">
                <a16:creationId xmlns:a16="http://schemas.microsoft.com/office/drawing/2014/main" id="{3232AFB7-10BE-5245-B87B-E3B897348105}"/>
              </a:ext>
            </a:extLst>
          </p:cNvPr>
          <p:cNvSpPr txBox="1"/>
          <p:nvPr userDrawn="1"/>
        </p:nvSpPr>
        <p:spPr>
          <a:xfrm>
            <a:off x="1472751" y="6429087"/>
            <a:ext cx="238441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300" dirty="0">
                <a:solidFill>
                  <a:prstClr val="white"/>
                </a:solidFill>
                <a:latin typeface="Avenir Book" panose="02000503020000020003" pitchFamily="2" charset="0"/>
                <a:cs typeface="Al Bayan Plain" pitchFamily="2" charset="-78"/>
              </a:rPr>
              <a:t>Muoversi – trimestrale UP</a:t>
            </a:r>
          </a:p>
        </p:txBody>
      </p:sp>
      <p:pic>
        <p:nvPicPr>
          <p:cNvPr id="8" name="Immagin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701800" cy="6858000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169" y="412542"/>
            <a:ext cx="4604368" cy="127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689465"/>
      </p:ext>
    </p:extLst>
  </p:cSld>
  <p:clrMapOvr>
    <a:masterClrMapping/>
  </p:clrMapOvr>
  <p:transition spd="med"/>
  <p:hf hd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Vuota copi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sellaDiTesto 6">
            <a:extLst>
              <a:ext uri="{FF2B5EF4-FFF2-40B4-BE49-F238E27FC236}">
                <a16:creationId xmlns:a16="http://schemas.microsoft.com/office/drawing/2014/main" id="{3232AFB7-10BE-5245-B87B-E3B897348105}"/>
              </a:ext>
            </a:extLst>
          </p:cNvPr>
          <p:cNvSpPr txBox="1"/>
          <p:nvPr userDrawn="1"/>
        </p:nvSpPr>
        <p:spPr>
          <a:xfrm>
            <a:off x="1472751" y="6429087"/>
            <a:ext cx="238441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300" dirty="0">
                <a:solidFill>
                  <a:prstClr val="white"/>
                </a:solidFill>
                <a:latin typeface="Avenir Book" panose="02000503020000020003" pitchFamily="2" charset="0"/>
                <a:cs typeface="Al Bayan Plain" pitchFamily="2" charset="-78"/>
              </a:rPr>
              <a:t>Muoversi – trimestrale UP</a:t>
            </a:r>
          </a:p>
        </p:txBody>
      </p:sp>
      <p:pic>
        <p:nvPicPr>
          <p:cNvPr id="8" name="Immagin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2987808" cy="6858000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387142"/>
            <a:ext cx="4604368" cy="127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341219"/>
      </p:ext>
    </p:extLst>
  </p:cSld>
  <p:clrMapOvr>
    <a:masterClrMapping/>
  </p:clrMapOvr>
  <p:transition spd="med"/>
  <p:hf hd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3" name="Immagine 7" descr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0" y="6063908"/>
            <a:ext cx="12192000" cy="794092"/>
          </a:xfrm>
          <a:prstGeom prst="rect">
            <a:avLst/>
          </a:prstGeom>
          <a:ln w="12700">
            <a:miter lim="400000"/>
          </a:ln>
        </p:spPr>
      </p:pic>
      <p:pic>
        <p:nvPicPr>
          <p:cNvPr id="374" name="Immagine 6" descr="Immagin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2664" y="6063908"/>
            <a:ext cx="2305991" cy="790550"/>
          </a:xfrm>
          <a:prstGeom prst="rect">
            <a:avLst/>
          </a:prstGeom>
          <a:ln w="12700">
            <a:miter lim="400000"/>
          </a:ln>
        </p:spPr>
      </p:pic>
      <p:pic>
        <p:nvPicPr>
          <p:cNvPr id="375" name="Immagine 9" descr="Immagin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66176" y="133903"/>
            <a:ext cx="1593857" cy="467459"/>
          </a:xfrm>
          <a:prstGeom prst="rect">
            <a:avLst/>
          </a:prstGeom>
          <a:ln w="12700">
            <a:miter lim="400000"/>
          </a:ln>
        </p:spPr>
      </p:pic>
      <p:sp>
        <p:nvSpPr>
          <p:cNvPr id="376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5892800" y="6172200"/>
            <a:ext cx="2844800" cy="3683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42480074"/>
      </p:ext>
    </p:extLst>
  </p:cSld>
  <p:clrMapOvr>
    <a:masterClrMapping/>
  </p:clrMapOvr>
  <p:transition spd="med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8BC230A-2313-407F-AB8E-13E16D076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A837DED-808C-4BC7-93D1-570105931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8B3DED1-EC33-43C9-AFFF-49EE7B16B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B1C29-B467-4030-A783-29F4918E6FD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4493107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F0E68F5-91E9-458A-854D-88CDD22CB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00E413D-3F78-4C40-8629-FE5F7BC39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69908F0-D855-4730-A696-E58F416CD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F0B18-B63A-4631-AF2C-B242B29230C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10268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612ADDC-EFE1-4AE7-BFCC-1FCBFC47B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E7288F8-15CF-4943-84C2-77F0CA45E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EB3287C-011B-49F4-84A8-3032D3765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ED1E7-2819-4062-9F1E-AE1A031AF21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3408022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>
            <a:extLst>
              <a:ext uri="{FF2B5EF4-FFF2-40B4-BE49-F238E27FC236}">
                <a16:creationId xmlns:a16="http://schemas.microsoft.com/office/drawing/2014/main" id="{CE0AD7A2-A03F-4E83-9869-12935A9874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piè di pagina 4">
            <a:extLst>
              <a:ext uri="{FF2B5EF4-FFF2-40B4-BE49-F238E27FC236}">
                <a16:creationId xmlns:a16="http://schemas.microsoft.com/office/drawing/2014/main" id="{BFDD49D0-1E3B-48E6-BEF0-BD00BAC397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>
            <a:extLst>
              <a:ext uri="{FF2B5EF4-FFF2-40B4-BE49-F238E27FC236}">
                <a16:creationId xmlns:a16="http://schemas.microsoft.com/office/drawing/2014/main" id="{66604561-A035-4DC4-9627-87D28A6BE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3AA3D-FC26-48F2-B47A-4A82467F4AB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7034584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>
            <a:extLst>
              <a:ext uri="{FF2B5EF4-FFF2-40B4-BE49-F238E27FC236}">
                <a16:creationId xmlns:a16="http://schemas.microsoft.com/office/drawing/2014/main" id="{7F845E0B-9E75-4DD9-8F68-FC0E9C01B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Segnaposto piè di pagina 4">
            <a:extLst>
              <a:ext uri="{FF2B5EF4-FFF2-40B4-BE49-F238E27FC236}">
                <a16:creationId xmlns:a16="http://schemas.microsoft.com/office/drawing/2014/main" id="{C83B3C2B-6E72-4C19-BFA8-E855F2B27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>
            <a:extLst>
              <a:ext uri="{FF2B5EF4-FFF2-40B4-BE49-F238E27FC236}">
                <a16:creationId xmlns:a16="http://schemas.microsoft.com/office/drawing/2014/main" id="{8A719DA0-C670-41F2-B9FD-29237BE59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040E9-ED26-4EAB-96C1-414A7383F5D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0121715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>
            <a:extLst>
              <a:ext uri="{FF2B5EF4-FFF2-40B4-BE49-F238E27FC236}">
                <a16:creationId xmlns:a16="http://schemas.microsoft.com/office/drawing/2014/main" id="{5C65D796-8F8B-4D4D-8205-5AD9C17B7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piè di pagina 4">
            <a:extLst>
              <a:ext uri="{FF2B5EF4-FFF2-40B4-BE49-F238E27FC236}">
                <a16:creationId xmlns:a16="http://schemas.microsoft.com/office/drawing/2014/main" id="{3CDF8E87-73D0-4AF3-9782-693D124A5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>
            <a:extLst>
              <a:ext uri="{FF2B5EF4-FFF2-40B4-BE49-F238E27FC236}">
                <a16:creationId xmlns:a16="http://schemas.microsoft.com/office/drawing/2014/main" id="{237F55F3-2770-4954-A1AE-5F5493209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756CF-4BE2-4C61-B222-90EDDF79436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8385613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nettore 1 4">
            <a:extLst>
              <a:ext uri="{FF2B5EF4-FFF2-40B4-BE49-F238E27FC236}">
                <a16:creationId xmlns:a16="http://schemas.microsoft.com/office/drawing/2014/main" id="{2E475EF6-22A2-48A1-9BB3-65E0E69BD392}"/>
              </a:ext>
            </a:extLst>
          </p:cNvPr>
          <p:cNvCxnSpPr/>
          <p:nvPr userDrawn="1"/>
        </p:nvCxnSpPr>
        <p:spPr>
          <a:xfrm>
            <a:off x="74085" y="603250"/>
            <a:ext cx="5623983" cy="0"/>
          </a:xfrm>
          <a:prstGeom prst="line">
            <a:avLst/>
          </a:prstGeom>
          <a:ln w="19050">
            <a:solidFill>
              <a:srgbClr val="1241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magine 7">
            <a:extLst>
              <a:ext uri="{FF2B5EF4-FFF2-40B4-BE49-F238E27FC236}">
                <a16:creationId xmlns:a16="http://schemas.microsoft.com/office/drawing/2014/main" id="{87F3C8E9-8481-4616-954D-630177E3D52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952331" y="626269"/>
            <a:ext cx="287338" cy="1219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magine 8">
            <a:extLst>
              <a:ext uri="{FF2B5EF4-FFF2-40B4-BE49-F238E27FC236}">
                <a16:creationId xmlns:a16="http://schemas.microsoft.com/office/drawing/2014/main" id="{A7F721C5-00B1-4A0B-8C5A-47865B13E59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6501" y="203201"/>
            <a:ext cx="1917700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magine 9">
            <a:extLst>
              <a:ext uri="{FF2B5EF4-FFF2-40B4-BE49-F238E27FC236}">
                <a16:creationId xmlns:a16="http://schemas.microsoft.com/office/drawing/2014/main" id="{091529A4-59EA-4C57-88CB-14DD46CF1ED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1085" y="6010276"/>
            <a:ext cx="1830916" cy="62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egnaposto data 1">
            <a:extLst>
              <a:ext uri="{FF2B5EF4-FFF2-40B4-BE49-F238E27FC236}">
                <a16:creationId xmlns:a16="http://schemas.microsoft.com/office/drawing/2014/main" id="{5202E44C-D535-44B3-8E9D-894FE9A6C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piè di pagina 2">
            <a:extLst>
              <a:ext uri="{FF2B5EF4-FFF2-40B4-BE49-F238E27FC236}">
                <a16:creationId xmlns:a16="http://schemas.microsoft.com/office/drawing/2014/main" id="{DE84A390-AEC9-4224-9C67-4CF8CF91F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Segnaposto numero diapositiva 3">
            <a:extLst>
              <a:ext uri="{FF2B5EF4-FFF2-40B4-BE49-F238E27FC236}">
                <a16:creationId xmlns:a16="http://schemas.microsoft.com/office/drawing/2014/main" id="{C33421D0-DBEF-4AF6-A25E-AAE65579D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22B96-51ED-4B08-B254-DC17B5CE94C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769430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>
            <a:extLst>
              <a:ext uri="{FF2B5EF4-FFF2-40B4-BE49-F238E27FC236}">
                <a16:creationId xmlns:a16="http://schemas.microsoft.com/office/drawing/2014/main" id="{4AD029C3-68A9-48E1-8F21-1332A247B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piè di pagina 4">
            <a:extLst>
              <a:ext uri="{FF2B5EF4-FFF2-40B4-BE49-F238E27FC236}">
                <a16:creationId xmlns:a16="http://schemas.microsoft.com/office/drawing/2014/main" id="{AC3CC440-0627-44C1-A1B4-B96E97E59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>
            <a:extLst>
              <a:ext uri="{FF2B5EF4-FFF2-40B4-BE49-F238E27FC236}">
                <a16:creationId xmlns:a16="http://schemas.microsoft.com/office/drawing/2014/main" id="{D0F2C24C-E6D3-4FD1-A411-5259B6E92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DF30B-E2DE-4ECA-BB87-70C35E47F80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1325634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>
            <a:extLst>
              <a:ext uri="{FF2B5EF4-FFF2-40B4-BE49-F238E27FC236}">
                <a16:creationId xmlns:a16="http://schemas.microsoft.com/office/drawing/2014/main" id="{9EADFB86-DD36-4835-9A6D-D81CDCE47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piè di pagina 4">
            <a:extLst>
              <a:ext uri="{FF2B5EF4-FFF2-40B4-BE49-F238E27FC236}">
                <a16:creationId xmlns:a16="http://schemas.microsoft.com/office/drawing/2014/main" id="{B500F309-EBBA-4FE0-81DB-55A87BCA6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>
            <a:extLst>
              <a:ext uri="{FF2B5EF4-FFF2-40B4-BE49-F238E27FC236}">
                <a16:creationId xmlns:a16="http://schemas.microsoft.com/office/drawing/2014/main" id="{EA07E233-3E19-4817-9927-07AB26F78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89A67-4BD2-4647-A4D1-63CE8DE7BFC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3104309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1A0C5A9-44BA-4CC6-98FF-AED3AF20E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FC7F799-4BC5-496B-B8B7-9942FFA28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1D484D6-1F8E-491E-BD2D-20CDCFAE2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69AF0-5BD8-4723-88F8-95ECC5EA1DE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4332669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2AE5B8B-66F3-40D5-A80A-4EB6E7516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5B63A4C-FBAF-4F44-974C-485A2CA16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3C84D9F-8785-45B6-83A4-39EBF4962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87547-08C0-421F-922A-E41CD53BE6B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529469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s_content_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18">
            <a:extLst>
              <a:ext uri="{FF2B5EF4-FFF2-40B4-BE49-F238E27FC236}">
                <a16:creationId xmlns:a16="http://schemas.microsoft.com/office/drawing/2014/main" id="{E7853C89-DE19-4730-AE95-0B81EABF00B9}"/>
              </a:ext>
            </a:extLst>
          </p:cNvPr>
          <p:cNvCxnSpPr/>
          <p:nvPr userDrawn="1"/>
        </p:nvCxnSpPr>
        <p:spPr>
          <a:xfrm>
            <a:off x="609600" y="6094414"/>
            <a:ext cx="10972800" cy="1587"/>
          </a:xfrm>
          <a:prstGeom prst="line">
            <a:avLst/>
          </a:prstGeom>
          <a:ln w="12700">
            <a:solidFill>
              <a:srgbClr val="69B3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cteur droit 20">
            <a:extLst>
              <a:ext uri="{FF2B5EF4-FFF2-40B4-BE49-F238E27FC236}">
                <a16:creationId xmlns:a16="http://schemas.microsoft.com/office/drawing/2014/main" id="{281D5A3E-622A-40D0-BF9E-A33CCE974729}"/>
              </a:ext>
            </a:extLst>
          </p:cNvPr>
          <p:cNvCxnSpPr/>
          <p:nvPr userDrawn="1"/>
        </p:nvCxnSpPr>
        <p:spPr>
          <a:xfrm>
            <a:off x="609600" y="933450"/>
            <a:ext cx="10972800" cy="0"/>
          </a:xfrm>
          <a:prstGeom prst="line">
            <a:avLst/>
          </a:prstGeom>
          <a:ln w="12700" cmpd="sng">
            <a:solidFill>
              <a:srgbClr val="69B3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ZoneTexte 21">
            <a:extLst>
              <a:ext uri="{FF2B5EF4-FFF2-40B4-BE49-F238E27FC236}">
                <a16:creationId xmlns:a16="http://schemas.microsoft.com/office/drawing/2014/main" id="{42E86136-78D3-4E6E-A38E-3692FBB3D29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194300" y="152400"/>
            <a:ext cx="6400800" cy="153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defRPr/>
            </a:pPr>
            <a:r>
              <a:rPr lang="en-GB" altLang="it-IT" sz="1000">
                <a:solidFill>
                  <a:srgbClr val="69B3E7"/>
                </a:solidFill>
                <a:latin typeface="DIN-Medium"/>
              </a:rPr>
              <a:t>NOIAs meeting – 15 Nov. 2021 </a:t>
            </a:r>
          </a:p>
        </p:txBody>
      </p:sp>
      <p:sp>
        <p:nvSpPr>
          <p:cNvPr id="17" name="Espace réservé du contenu 11"/>
          <p:cNvSpPr>
            <a:spLocks noGrp="1"/>
          </p:cNvSpPr>
          <p:nvPr>
            <p:ph sz="quarter" idx="13"/>
          </p:nvPr>
        </p:nvSpPr>
        <p:spPr>
          <a:xfrm>
            <a:off x="609601" y="1220755"/>
            <a:ext cx="10972799" cy="4646648"/>
          </a:xfrm>
          <a:prstGeom prst="rect">
            <a:avLst/>
          </a:prstGeom>
        </p:spPr>
        <p:txBody>
          <a:bodyPr lIns="0" tIns="0" anchor="ctr"/>
          <a:lstStyle>
            <a:lvl1pPr marL="342883" indent="-342883" algn="just">
              <a:buClr>
                <a:srgbClr val="2C5697"/>
              </a:buClr>
              <a:buSzPct val="100000"/>
              <a:buFont typeface="Arial"/>
              <a:buChar char="•"/>
              <a:defRPr sz="1400">
                <a:solidFill>
                  <a:srgbClr val="2C5697"/>
                </a:solidFill>
                <a:latin typeface="DIN-Medium"/>
              </a:defRPr>
            </a:lvl1pPr>
            <a:lvl2pPr algn="just">
              <a:buClr>
                <a:srgbClr val="0070C0"/>
              </a:buClr>
              <a:buFont typeface="Arial"/>
              <a:buChar char="•"/>
              <a:defRPr sz="1200" b="0" i="0">
                <a:solidFill>
                  <a:srgbClr val="0070C0"/>
                </a:solidFill>
                <a:latin typeface="DIN-Medium"/>
              </a:defRPr>
            </a:lvl2pPr>
            <a:lvl3pPr algn="just">
              <a:buClr>
                <a:srgbClr val="414141"/>
              </a:buClr>
              <a:buFont typeface="Arial"/>
              <a:buChar char="•"/>
              <a:defRPr sz="1200" b="0" i="1">
                <a:solidFill>
                  <a:srgbClr val="414141"/>
                </a:solidFill>
                <a:latin typeface="DIN-Medium"/>
              </a:defRPr>
            </a:lvl3pPr>
          </a:lstStyle>
          <a:p>
            <a:pPr lvl="0"/>
            <a:r>
              <a:rPr lang="it-IT" noProof="0"/>
              <a:t>Fare clic per modificare gli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</p:txBody>
      </p:sp>
      <p:sp>
        <p:nvSpPr>
          <p:cNvPr id="20" name="Espace réservé du contenu 16"/>
          <p:cNvSpPr>
            <a:spLocks noGrp="1"/>
          </p:cNvSpPr>
          <p:nvPr>
            <p:ph sz="quarter" idx="12"/>
          </p:nvPr>
        </p:nvSpPr>
        <p:spPr>
          <a:xfrm>
            <a:off x="609600" y="404664"/>
            <a:ext cx="10972800" cy="432048"/>
          </a:xfrm>
          <a:prstGeom prst="rect">
            <a:avLst/>
          </a:prstGeom>
        </p:spPr>
        <p:txBody>
          <a:bodyPr lIns="0" tIns="0"/>
          <a:lstStyle>
            <a:lvl1pPr>
              <a:spcBef>
                <a:spcPts val="0"/>
              </a:spcBef>
              <a:buNone/>
              <a:defRPr sz="2100" baseline="0">
                <a:solidFill>
                  <a:srgbClr val="414141"/>
                </a:solidFill>
                <a:latin typeface="DIN-Medium"/>
              </a:defRPr>
            </a:lvl1pPr>
          </a:lstStyle>
          <a:p>
            <a:pPr lvl="0"/>
            <a:r>
              <a:rPr lang="it-IT" noProof="0"/>
              <a:t>Fare clic per modificare gli stili del testo dello schema</a:t>
            </a:r>
          </a:p>
        </p:txBody>
      </p:sp>
      <p:sp>
        <p:nvSpPr>
          <p:cNvPr id="23" name="Espace réservé du contenu 14"/>
          <p:cNvSpPr>
            <a:spLocks noGrp="1"/>
          </p:cNvSpPr>
          <p:nvPr>
            <p:ph sz="quarter" idx="11"/>
          </p:nvPr>
        </p:nvSpPr>
        <p:spPr>
          <a:xfrm>
            <a:off x="609600" y="152400"/>
            <a:ext cx="3556000" cy="30480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spcBef>
                <a:spcPts val="0"/>
              </a:spcBef>
              <a:buNone/>
              <a:defRPr sz="900" b="0" i="1" u="none" baseline="0">
                <a:solidFill>
                  <a:srgbClr val="69B3E7"/>
                </a:solidFill>
                <a:latin typeface="DIN-Medium"/>
              </a:defRPr>
            </a:lvl1pPr>
          </a:lstStyle>
          <a:p>
            <a:pPr lvl="0"/>
            <a:r>
              <a:rPr lang="it-IT" noProof="0"/>
              <a:t>Fare clic per modificare gli stili del testo dello schema</a:t>
            </a:r>
          </a:p>
        </p:txBody>
      </p:sp>
      <p:sp>
        <p:nvSpPr>
          <p:cNvPr id="8" name="Espace réservé du numéro de diapositive 5">
            <a:extLst>
              <a:ext uri="{FF2B5EF4-FFF2-40B4-BE49-F238E27FC236}">
                <a16:creationId xmlns:a16="http://schemas.microsoft.com/office/drawing/2014/main" id="{E6D5805E-FC5D-4FA4-9D16-C23805803061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0634134" y="6116639"/>
            <a:ext cx="960967" cy="720725"/>
          </a:xfrm>
        </p:spPr>
        <p:txBody>
          <a:bodyPr lIns="0" tIns="0" rIns="0" bIns="0"/>
          <a:lstStyle>
            <a:lvl1pPr algn="ctr">
              <a:defRPr sz="800">
                <a:solidFill>
                  <a:srgbClr val="69B3E7"/>
                </a:solidFill>
              </a:defRPr>
            </a:lvl1pPr>
          </a:lstStyle>
          <a:p>
            <a:pPr>
              <a:defRPr/>
            </a:pPr>
            <a:r>
              <a:rPr lang="en-GB"/>
              <a:t>Page </a:t>
            </a:r>
            <a:fld id="{792B2E3D-7506-4F31-A185-34BA2DDC1D38}" type="slidenum">
              <a:rPr lang="en-GB" smtClean="0"/>
              <a:pPr>
                <a:defRPr/>
              </a:pPr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36982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552367"/>
            <a:ext cx="12192000" cy="1305633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20610237">
            <a:off x="9484903" y="5657512"/>
            <a:ext cx="2390291" cy="819449"/>
          </a:xfrm>
          <a:prstGeom prst="rect">
            <a:avLst/>
          </a:prstGeom>
        </p:spPr>
      </p:pic>
      <p:sp>
        <p:nvSpPr>
          <p:cNvPr id="9" name="Linea"/>
          <p:cNvSpPr/>
          <p:nvPr userDrawn="1"/>
        </p:nvSpPr>
        <p:spPr>
          <a:xfrm>
            <a:off x="95697" y="842545"/>
            <a:ext cx="7168745" cy="1"/>
          </a:xfrm>
          <a:prstGeom prst="line">
            <a:avLst/>
          </a:prstGeom>
          <a:ln w="63500">
            <a:solidFill>
              <a:srgbClr val="3F9692"/>
            </a:solidFill>
            <a:miter/>
          </a:ln>
        </p:spPr>
        <p:txBody>
          <a:bodyPr lIns="45719" rIns="45719"/>
          <a:lstStyle/>
          <a:p>
            <a:pPr hangingPunct="1"/>
            <a:endParaRPr kern="120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Immagine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5707" y="259673"/>
            <a:ext cx="2116215" cy="62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44657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69325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54648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87124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28487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29250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1091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Immagin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1417862" y="0"/>
            <a:ext cx="774138" cy="6858000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6324" y="6273305"/>
            <a:ext cx="1917813" cy="531213"/>
          </a:xfrm>
          <a:prstGeom prst="rect">
            <a:avLst/>
          </a:prstGeom>
        </p:spPr>
      </p:pic>
      <p:cxnSp>
        <p:nvCxnSpPr>
          <p:cNvPr id="10" name="Connettore 1 9"/>
          <p:cNvCxnSpPr/>
          <p:nvPr userDrawn="1"/>
        </p:nvCxnSpPr>
        <p:spPr>
          <a:xfrm>
            <a:off x="74744" y="603473"/>
            <a:ext cx="5623008" cy="0"/>
          </a:xfrm>
          <a:prstGeom prst="line">
            <a:avLst/>
          </a:prstGeom>
          <a:ln w="28575">
            <a:solidFill>
              <a:srgbClr val="0878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6230679"/>
            <a:ext cx="1829862" cy="627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18062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57527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31441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593738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14149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Vuota copi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sellaDiTesto 6">
            <a:extLst>
              <a:ext uri="{FF2B5EF4-FFF2-40B4-BE49-F238E27FC236}">
                <a16:creationId xmlns:a16="http://schemas.microsoft.com/office/drawing/2014/main" id="{3232AFB7-10BE-5245-B87B-E3B897348105}"/>
              </a:ext>
            </a:extLst>
          </p:cNvPr>
          <p:cNvSpPr txBox="1"/>
          <p:nvPr userDrawn="1"/>
        </p:nvSpPr>
        <p:spPr>
          <a:xfrm>
            <a:off x="1472751" y="6429087"/>
            <a:ext cx="238441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300" dirty="0">
                <a:solidFill>
                  <a:prstClr val="white"/>
                </a:solidFill>
                <a:latin typeface="Avenir Book" panose="02000503020000020003" pitchFamily="2" charset="0"/>
                <a:cs typeface="Al Bayan Plain" pitchFamily="2" charset="-78"/>
              </a:rPr>
              <a:t>Muoversi – trimestrale UP</a:t>
            </a:r>
          </a:p>
        </p:txBody>
      </p:sp>
      <p:pic>
        <p:nvPicPr>
          <p:cNvPr id="8" name="Immagin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2987808" cy="6858000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387142"/>
            <a:ext cx="4604368" cy="127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088133"/>
      </p:ext>
    </p:extLst>
  </p:cSld>
  <p:clrMapOvr>
    <a:masterClrMapping/>
  </p:clrMapOvr>
  <p:transition spd="med"/>
  <p:hf hdr="0" dt="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“testo”">
            <a:extLst>
              <a:ext uri="{FF2B5EF4-FFF2-40B4-BE49-F238E27FC236}">
                <a16:creationId xmlns:a16="http://schemas.microsoft.com/office/drawing/2014/main" id="{6E783A5D-743A-AD40-BFC7-CC14495B3C88}"/>
              </a:ext>
            </a:extLst>
          </p:cNvPr>
          <p:cNvSpPr txBox="1"/>
          <p:nvPr userDrawn="1"/>
        </p:nvSpPr>
        <p:spPr>
          <a:xfrm>
            <a:off x="2512335" y="4896386"/>
            <a:ext cx="7288026" cy="4206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>
              <a:defRPr sz="5800">
                <a:solidFill>
                  <a:srgbClr val="409892"/>
                </a:solidFill>
                <a:latin typeface="Futura"/>
                <a:ea typeface="Futura"/>
                <a:cs typeface="Futura"/>
                <a:sym typeface="Futura"/>
              </a:defRPr>
            </a:lvl1pPr>
          </a:lstStyle>
          <a:p>
            <a:pPr algn="ctr" defTabSz="1219169" hangingPunct="0"/>
            <a:r>
              <a:rPr lang="it-IT" sz="2400" b="1" kern="0" dirty="0">
                <a:solidFill>
                  <a:srgbClr val="124166"/>
                </a:solidFill>
                <a:latin typeface="Arial Nova Cond" panose="020B0506020202020204" pitchFamily="34" charset="0"/>
              </a:rPr>
              <a:t>Vi invitiamo a seguirci sui nostri canali social</a:t>
            </a:r>
          </a:p>
        </p:txBody>
      </p:sp>
      <p:pic>
        <p:nvPicPr>
          <p:cNvPr id="3" name="Immagine 2">
            <a:hlinkClick r:id="rId2"/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254" y="5289642"/>
            <a:ext cx="3040594" cy="1091270"/>
          </a:xfrm>
          <a:prstGeom prst="rect">
            <a:avLst/>
          </a:prstGeom>
        </p:spPr>
      </p:pic>
      <p:pic>
        <p:nvPicPr>
          <p:cNvPr id="4" name="Immagine 3">
            <a:hlinkClick r:id="rId4"/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0299" y="5445711"/>
            <a:ext cx="1802743" cy="673113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 rot="16200000">
            <a:off x="5799666" y="474375"/>
            <a:ext cx="592667" cy="12192000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657" y="527895"/>
            <a:ext cx="3859618" cy="1131978"/>
          </a:xfrm>
          <a:prstGeom prst="rect">
            <a:avLst/>
          </a:prstGeom>
        </p:spPr>
      </p:pic>
      <p:pic>
        <p:nvPicPr>
          <p:cNvPr id="6" name="Immagine 5">
            <a:hlinkClick r:id="rId8"/>
            <a:extLst>
              <a:ext uri="{FF2B5EF4-FFF2-40B4-BE49-F238E27FC236}">
                <a16:creationId xmlns:a16="http://schemas.microsoft.com/office/drawing/2014/main" id="{C329A425-3BE3-732E-619E-BDAD2F7F5898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3473365" y="5470830"/>
            <a:ext cx="3163498" cy="728894"/>
          </a:xfrm>
          <a:prstGeom prst="rect">
            <a:avLst/>
          </a:prstGeom>
        </p:spPr>
      </p:pic>
      <p:pic>
        <p:nvPicPr>
          <p:cNvPr id="2" name="Immagine 1">
            <a:hlinkClick r:id="rId10"/>
            <a:extLst>
              <a:ext uri="{FF2B5EF4-FFF2-40B4-BE49-F238E27FC236}">
                <a16:creationId xmlns:a16="http://schemas.microsoft.com/office/drawing/2014/main" id="{03D26678-08FC-F00A-35AD-3049EA12E72F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863" y="5480946"/>
            <a:ext cx="3163498" cy="722880"/>
          </a:xfrm>
          <a:prstGeom prst="rect">
            <a:avLst/>
          </a:prstGeom>
        </p:spPr>
      </p:pic>
      <p:sp>
        <p:nvSpPr>
          <p:cNvPr id="9" name="CasellaDiTesto 8">
            <a:extLst>
              <a:ext uri="{FF2B5EF4-FFF2-40B4-BE49-F238E27FC236}">
                <a16:creationId xmlns:a16="http://schemas.microsoft.com/office/drawing/2014/main" id="{7318E88C-6086-0F74-31D1-747C365B9929}"/>
              </a:ext>
            </a:extLst>
          </p:cNvPr>
          <p:cNvSpPr txBox="1"/>
          <p:nvPr userDrawn="1"/>
        </p:nvSpPr>
        <p:spPr>
          <a:xfrm>
            <a:off x="2149465" y="1936494"/>
            <a:ext cx="816400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219169" hangingPunct="0"/>
            <a:r>
              <a:rPr lang="it-IT" sz="7200" b="1" kern="0" dirty="0">
                <a:solidFill>
                  <a:srgbClr val="124166"/>
                </a:solidFill>
                <a:latin typeface="Baguet Script" panose="00000500000000000000" pitchFamily="2" charset="0"/>
              </a:rPr>
              <a:t>Grazie per l’attenzione!</a:t>
            </a:r>
          </a:p>
        </p:txBody>
      </p:sp>
    </p:spTree>
    <p:extLst>
      <p:ext uri="{BB962C8B-B14F-4D97-AF65-F5344CB8AC3E}">
        <p14:creationId xmlns:p14="http://schemas.microsoft.com/office/powerpoint/2010/main" val="315389545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5892800" y="6172200"/>
            <a:ext cx="2844800" cy="3683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6" name="Connettore 1 5"/>
          <p:cNvCxnSpPr/>
          <p:nvPr userDrawn="1"/>
        </p:nvCxnSpPr>
        <p:spPr>
          <a:xfrm>
            <a:off x="127000" y="685801"/>
            <a:ext cx="9067800" cy="0"/>
          </a:xfrm>
          <a:prstGeom prst="line">
            <a:avLst/>
          </a:prstGeom>
          <a:ln w="9525">
            <a:solidFill>
              <a:srgbClr val="1241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magin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200000">
            <a:off x="5952066" y="626533"/>
            <a:ext cx="287867" cy="12192000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000" y="116086"/>
            <a:ext cx="2722447" cy="798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687534"/>
      </p:ext>
    </p:extLst>
  </p:cSld>
  <p:clrMapOvr>
    <a:masterClrMapping/>
  </p:clrMapOvr>
  <p:transition spd="med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36475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64214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55401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64580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73766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78169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Connettore 1 9"/>
          <p:cNvCxnSpPr/>
          <p:nvPr userDrawn="1"/>
        </p:nvCxnSpPr>
        <p:spPr>
          <a:xfrm>
            <a:off x="74744" y="603473"/>
            <a:ext cx="5623008" cy="0"/>
          </a:xfrm>
          <a:prstGeom prst="line">
            <a:avLst/>
          </a:prstGeom>
          <a:ln w="19050">
            <a:solidFill>
              <a:srgbClr val="1241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magine 1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200000">
            <a:off x="5952066" y="626775"/>
            <a:ext cx="287867" cy="12192000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387" y="202705"/>
            <a:ext cx="1917813" cy="531213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62138" y="6010789"/>
            <a:ext cx="1829862" cy="627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91998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68714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26656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71542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0683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Vuota copi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sellaDiTesto 6">
            <a:extLst>
              <a:ext uri="{FF2B5EF4-FFF2-40B4-BE49-F238E27FC236}">
                <a16:creationId xmlns:a16="http://schemas.microsoft.com/office/drawing/2014/main" id="{3232AFB7-10BE-5245-B87B-E3B897348105}"/>
              </a:ext>
            </a:extLst>
          </p:cNvPr>
          <p:cNvSpPr txBox="1"/>
          <p:nvPr userDrawn="1"/>
        </p:nvSpPr>
        <p:spPr>
          <a:xfrm>
            <a:off x="1472751" y="6429087"/>
            <a:ext cx="238441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300" dirty="0">
                <a:solidFill>
                  <a:prstClr val="white"/>
                </a:solidFill>
                <a:latin typeface="Avenir Book" panose="02000503020000020003" pitchFamily="2" charset="0"/>
                <a:cs typeface="Al Bayan Plain" pitchFamily="2" charset="-78"/>
              </a:rPr>
              <a:t>Muoversi – trimestrale UP</a:t>
            </a:r>
          </a:p>
        </p:txBody>
      </p:sp>
      <p:pic>
        <p:nvPicPr>
          <p:cNvPr id="8" name="Immagin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701800" cy="6858000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169" y="412542"/>
            <a:ext cx="4604368" cy="127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028149"/>
      </p:ext>
    </p:extLst>
  </p:cSld>
  <p:clrMapOvr>
    <a:masterClrMapping/>
  </p:clrMapOvr>
  <p:transition spd="med"/>
  <p:hf hdr="0" dt="0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>
            <a:extLst>
              <a:ext uri="{FF2B5EF4-FFF2-40B4-BE49-F238E27FC236}">
                <a16:creationId xmlns:a16="http://schemas.microsoft.com/office/drawing/2014/main" id="{E5BBE706-4D5F-C684-1148-524A85AC66B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2280395" y="6225251"/>
            <a:ext cx="1829862" cy="627321"/>
          </a:xfrm>
          <a:prstGeom prst="rect">
            <a:avLst/>
          </a:prstGeom>
        </p:spPr>
      </p:pic>
      <p:pic>
        <p:nvPicPr>
          <p:cNvPr id="21" name="Google Shape;58;p13">
            <a:extLst>
              <a:ext uri="{FF2B5EF4-FFF2-40B4-BE49-F238E27FC236}">
                <a16:creationId xmlns:a16="http://schemas.microsoft.com/office/drawing/2014/main" id="{046CDF88-8BAD-F79D-F00A-040300C2448C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 b="10"/>
          <a:stretch/>
        </p:blipFill>
        <p:spPr>
          <a:xfrm>
            <a:off x="438734" y="873934"/>
            <a:ext cx="3152019" cy="953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Immagine 21">
            <a:extLst>
              <a:ext uri="{FF2B5EF4-FFF2-40B4-BE49-F238E27FC236}">
                <a16:creationId xmlns:a16="http://schemas.microsoft.com/office/drawing/2014/main" id="{8371669C-EA20-573D-529E-7EA53A31DFE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0800000">
            <a:off x="7248088" y="11348"/>
            <a:ext cx="4943912" cy="6841223"/>
          </a:xfrm>
          <a:prstGeom prst="rect">
            <a:avLst/>
          </a:prstGeom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0A6579A2-EE0B-9817-91C1-1CCA8306EEF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715620" y="873934"/>
            <a:ext cx="1927105" cy="69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854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image" Target="../media/image3.emf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image" Target="../media/image2.jpeg"/><Relationship Id="rId2" Type="http://schemas.openxmlformats.org/officeDocument/2006/relationships/slideLayout" Target="../slideLayouts/slideLayout27.xml"/><Relationship Id="rId16" Type="http://schemas.openxmlformats.org/officeDocument/2006/relationships/image" Target="../media/image1.emf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5" Type="http://schemas.openxmlformats.org/officeDocument/2006/relationships/theme" Target="../theme/theme5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slideLayout" Target="../slideLayouts/slideLayout6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slideLayout" Target="../slideLayouts/slideLayout79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slideLayout" Target="../slideLayouts/slideLayout78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theme" Target="../theme/theme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4B8144A-0DAA-4F2C-9127-D5E16E6B6068}" type="datetimeFigureOut">
              <a:rPr lang="it-IT" smtClean="0"/>
              <a:pPr>
                <a:defRPr/>
              </a:pPr>
              <a:t>06/12/2024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3989559-2B3C-4364-910E-55FC0E3CE970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09135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4" r:id="rId1"/>
    <p:sldLayoutId id="2147484055" r:id="rId2"/>
    <p:sldLayoutId id="2147484056" r:id="rId3"/>
    <p:sldLayoutId id="2147484057" r:id="rId4"/>
    <p:sldLayoutId id="2147484058" r:id="rId5"/>
    <p:sldLayoutId id="2147484059" r:id="rId6"/>
    <p:sldLayoutId id="2147484060" r:id="rId7"/>
    <p:sldLayoutId id="2147484061" r:id="rId8"/>
    <p:sldLayoutId id="2147484062" r:id="rId9"/>
    <p:sldLayoutId id="2147484063" r:id="rId10"/>
    <p:sldLayoutId id="2147484064" r:id="rId11"/>
    <p:sldLayoutId id="2147484038" r:id="rId12"/>
    <p:sldLayoutId id="214748403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4B8144A-0DAA-4F2C-9127-D5E16E6B6068}" type="datetimeFigureOut">
              <a:rPr lang="it-IT" smtClean="0"/>
              <a:pPr>
                <a:defRPr/>
              </a:pPr>
              <a:t>06/12/2024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3989559-2B3C-4364-910E-55FC0E3CE970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63514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6" r:id="rId1"/>
    <p:sldLayoutId id="2147484067" r:id="rId2"/>
    <p:sldLayoutId id="2147484068" r:id="rId3"/>
    <p:sldLayoutId id="2147484069" r:id="rId4"/>
    <p:sldLayoutId id="2147484070" r:id="rId5"/>
    <p:sldLayoutId id="2147484071" r:id="rId6"/>
    <p:sldLayoutId id="2147484072" r:id="rId7"/>
    <p:sldLayoutId id="2147484073" r:id="rId8"/>
    <p:sldLayoutId id="2147484074" r:id="rId9"/>
    <p:sldLayoutId id="2147484075" r:id="rId10"/>
    <p:sldLayoutId id="2147484076" r:id="rId11"/>
    <p:sldLayoutId id="214748401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-1" y="-27396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39952" y="1171525"/>
            <a:ext cx="11341740" cy="4956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z="2800" b="1" kern="0" dirty="0">
                <a:solidFill>
                  <a:srgbClr val="000066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Titolo</a:t>
            </a:r>
            <a:endParaRPr lang="it-IT" dirty="0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7" name="Connettore 1 9">
            <a:extLst>
              <a:ext uri="{FF2B5EF4-FFF2-40B4-BE49-F238E27FC236}">
                <a16:creationId xmlns:a16="http://schemas.microsoft.com/office/drawing/2014/main" id="{51E5F62E-5629-4C40-9D9E-1B5E4D86F133}"/>
              </a:ext>
            </a:extLst>
          </p:cNvPr>
          <p:cNvCxnSpPr/>
          <p:nvPr userDrawn="1"/>
        </p:nvCxnSpPr>
        <p:spPr>
          <a:xfrm>
            <a:off x="74744" y="603473"/>
            <a:ext cx="5623008" cy="0"/>
          </a:xfrm>
          <a:prstGeom prst="line">
            <a:avLst/>
          </a:prstGeom>
          <a:ln w="19050">
            <a:solidFill>
              <a:srgbClr val="1241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magine 7">
            <a:extLst>
              <a:ext uri="{FF2B5EF4-FFF2-40B4-BE49-F238E27FC236}">
                <a16:creationId xmlns:a16="http://schemas.microsoft.com/office/drawing/2014/main" id="{82E37581-481D-49B9-ADF3-B2B9A30CDE24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 rot="16200000">
            <a:off x="5952066" y="626775"/>
            <a:ext cx="287867" cy="12192000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8F0E2673-19C7-4AF5-9E4E-DEDC202824F0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387" y="202705"/>
            <a:ext cx="1917813" cy="531213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00347551-2F3C-4779-BA63-A77DBE799FF4}"/>
              </a:ext>
            </a:extLst>
          </p:cNvPr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10362138" y="6010789"/>
            <a:ext cx="1829862" cy="627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825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  <p:sldLayoutId id="2147484104" r:id="rId12"/>
    <p:sldLayoutId id="2147484105" r:id="rId13"/>
    <p:sldLayoutId id="214748410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it-IT" sz="3200" b="1" kern="0" dirty="0">
          <a:solidFill>
            <a:srgbClr val="000066"/>
          </a:solidFill>
          <a:latin typeface="Bahnschrift" panose="020B0502040204020203" pitchFamily="34" charset="0"/>
          <a:ea typeface="+mn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b="0" i="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egnaposto titolo 1">
            <a:extLst>
              <a:ext uri="{FF2B5EF4-FFF2-40B4-BE49-F238E27FC236}">
                <a16:creationId xmlns:a16="http://schemas.microsoft.com/office/drawing/2014/main" id="{2D4A74B5-3CFD-41E6-AC9B-5A7D9CFC23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2051" name="Segnaposto testo 2">
            <a:extLst>
              <a:ext uri="{FF2B5EF4-FFF2-40B4-BE49-F238E27FC236}">
                <a16:creationId xmlns:a16="http://schemas.microsoft.com/office/drawing/2014/main" id="{9A756617-2C7E-4A17-A8C4-DB002CE66B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79B64C5-22B5-4EC0-8881-9DE6FE1FF8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4BFCA0C-F5A6-42DE-88E7-1641AE47A1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65EA987-702B-4AB4-B197-486FEE3811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58B85F29-ADDF-487A-B307-633B618A9F5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3025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8" r:id="rId1"/>
    <p:sldLayoutId id="2147484109" r:id="rId2"/>
    <p:sldLayoutId id="2147484110" r:id="rId3"/>
    <p:sldLayoutId id="2147484111" r:id="rId4"/>
    <p:sldLayoutId id="2147484112" r:id="rId5"/>
    <p:sldLayoutId id="2147484113" r:id="rId6"/>
    <p:sldLayoutId id="2147484114" r:id="rId7"/>
    <p:sldLayoutId id="2147484115" r:id="rId8"/>
    <p:sldLayoutId id="2147484116" r:id="rId9"/>
    <p:sldLayoutId id="2147484117" r:id="rId10"/>
    <p:sldLayoutId id="2147484118" r:id="rId11"/>
    <p:sldLayoutId id="2147484119" r:id="rId12"/>
    <p:sldLayoutId id="2147484120" r:id="rId13"/>
  </p:sldLayoutIdLst>
  <p:hf hdr="0" ft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2685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2" r:id="rId1"/>
    <p:sldLayoutId id="2147484123" r:id="rId2"/>
    <p:sldLayoutId id="2147484124" r:id="rId3"/>
    <p:sldLayoutId id="2147484125" r:id="rId4"/>
    <p:sldLayoutId id="2147484126" r:id="rId5"/>
    <p:sldLayoutId id="2147484127" r:id="rId6"/>
    <p:sldLayoutId id="2147484128" r:id="rId7"/>
    <p:sldLayoutId id="2147484129" r:id="rId8"/>
    <p:sldLayoutId id="2147484130" r:id="rId9"/>
    <p:sldLayoutId id="2147484131" r:id="rId10"/>
    <p:sldLayoutId id="2147484132" r:id="rId11"/>
    <p:sldLayoutId id="2147484133" r:id="rId12"/>
    <p:sldLayoutId id="2147484134" r:id="rId13"/>
    <p:sldLayoutId id="214748413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DEF27-4E07-4631-B30A-0A4C04CB8FC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5322D-CA7F-4E0D-9A06-7B3592B1393D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697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7" r:id="rId1"/>
    <p:sldLayoutId id="2147484138" r:id="rId2"/>
    <p:sldLayoutId id="2147484139" r:id="rId3"/>
    <p:sldLayoutId id="2147484140" r:id="rId4"/>
    <p:sldLayoutId id="2147484141" r:id="rId5"/>
    <p:sldLayoutId id="2147484142" r:id="rId6"/>
    <p:sldLayoutId id="2147484143" r:id="rId7"/>
    <p:sldLayoutId id="2147484144" r:id="rId8"/>
    <p:sldLayoutId id="2147484145" r:id="rId9"/>
    <p:sldLayoutId id="2147484146" r:id="rId10"/>
    <p:sldLayoutId id="2147484147" r:id="rId11"/>
    <p:sldLayoutId id="2147484148" r:id="rId12"/>
    <p:sldLayoutId id="214748414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4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0.xml"/><Relationship Id="rId6" Type="http://schemas.openxmlformats.org/officeDocument/2006/relationships/chart" Target="../charts/chart3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jpeg"/><Relationship Id="rId4" Type="http://schemas.openxmlformats.org/officeDocument/2006/relationships/image" Target="../media/image42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7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6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0927CE0-21E6-CE8F-434E-1D447581B60A}"/>
              </a:ext>
            </a:extLst>
          </p:cNvPr>
          <p:cNvSpPr txBox="1"/>
          <p:nvPr/>
        </p:nvSpPr>
        <p:spPr>
          <a:xfrm>
            <a:off x="229596" y="2765238"/>
            <a:ext cx="7022852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23108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Franklin Gothic Medium Cond" panose="020B0606030402020204" pitchFamily="34" charset="0"/>
                <a:sym typeface="Franklin Gothic Medium Cond"/>
              </a:rPr>
              <a:t>CONVEGNO</a:t>
            </a:r>
          </a:p>
          <a:p>
            <a:pPr marL="0" marR="0" lvl="0" indent="0" algn="ctr" defTabSz="23108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Franklin Gothic Medium Cond" panose="020B0606030402020204" pitchFamily="34" charset="0"/>
                <a:sym typeface="Franklin Gothic Medium Cond"/>
              </a:rPr>
              <a:t>STATI GENERALI DELLA SICUREZZA</a:t>
            </a:r>
          </a:p>
          <a:p>
            <a:pPr marL="0" marR="0" lvl="0" indent="0" algn="ctr" defTabSz="23108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2400" b="0" i="0" u="none" strike="noStrike" kern="0" cap="none" spc="0" normalizeH="0" baseline="0" noProof="0" dirty="0">
              <a:ln>
                <a:noFill/>
              </a:ln>
              <a:solidFill>
                <a:srgbClr val="124166"/>
              </a:solidFill>
              <a:effectLst/>
              <a:uLnTx/>
              <a:uFillTx/>
              <a:latin typeface="Franklin Gothic Medium Cond" panose="020B0606030402020204" pitchFamily="34" charset="0"/>
              <a:ea typeface="+mn-ea"/>
              <a:cs typeface="+mn-cs"/>
            </a:endParaRPr>
          </a:p>
          <a:p>
            <a:pPr marL="0" marR="0" lvl="0" indent="0" algn="ctr" defTabSz="23108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400" b="0" i="0" u="none" strike="noStrike" kern="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Franklin Gothic Medium Cond" panose="020B0606030402020204" pitchFamily="34" charset="0"/>
                <a:ea typeface="+mn-ea"/>
                <a:cs typeface="+mn-cs"/>
              </a:rPr>
              <a:t>Donatella Giacopetti </a:t>
            </a:r>
          </a:p>
          <a:p>
            <a:pPr marL="0" marR="0" lvl="0" indent="0" algn="ctr" defTabSz="23108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0" i="1" u="none" strike="noStrike" kern="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Franklin Gothic Medium Cond" panose="020B0606030402020204" pitchFamily="34" charset="0"/>
                <a:ea typeface="+mn-ea"/>
                <a:cs typeface="+mn-cs"/>
              </a:rPr>
              <a:t>Responsabile Salute, sicurezza e ambiente </a:t>
            </a:r>
          </a:p>
          <a:p>
            <a:pPr marL="0" marR="0" lvl="0" indent="0" algn="ctr" defTabSz="23108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0" i="1" u="none" strike="noStrike" kern="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Franklin Gothic Medium Cond" panose="020B0606030402020204" pitchFamily="34" charset="0"/>
                <a:ea typeface="+mn-ea"/>
                <a:cs typeface="+mn-cs"/>
              </a:rPr>
              <a:t>Unione Energie per la Mobilità</a:t>
            </a:r>
          </a:p>
          <a:p>
            <a:pPr marL="0" marR="0" lvl="0" indent="0" algn="ctr" defTabSz="23108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2000" b="0" i="1" u="none" strike="noStrike" kern="0" cap="none" spc="0" normalizeH="0" baseline="0" noProof="0" dirty="0">
              <a:ln>
                <a:noFill/>
              </a:ln>
              <a:solidFill>
                <a:srgbClr val="124166"/>
              </a:solidFill>
              <a:effectLst/>
              <a:uLnTx/>
              <a:uFillTx/>
              <a:latin typeface="Franklin Gothic Medium Cond" panose="020B0606030402020204" pitchFamily="34" charset="0"/>
              <a:ea typeface="+mn-ea"/>
              <a:cs typeface="+mn-cs"/>
            </a:endParaRPr>
          </a:p>
          <a:p>
            <a:pPr marL="0" marR="0" lvl="0" indent="0" algn="ctr" defTabSz="23108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0" i="0" u="none" strike="noStrike" kern="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Franklin Gothic Medium Cond" panose="020B0606030402020204" pitchFamily="34" charset="0"/>
                <a:ea typeface="+mn-ea"/>
                <a:cs typeface="+mn-cs"/>
              </a:rPr>
              <a:t>Roma, 11 dicembre 2024</a:t>
            </a:r>
            <a:endParaRPr kumimoji="0" lang="it-IT" sz="2400" b="0" i="0" u="none" strike="noStrike" kern="0" cap="none" spc="0" normalizeH="0" baseline="0" noProof="0" dirty="0">
              <a:ln>
                <a:noFill/>
              </a:ln>
              <a:solidFill>
                <a:srgbClr val="124166"/>
              </a:solidFill>
              <a:effectLst/>
              <a:uLnTx/>
              <a:uFillTx/>
              <a:latin typeface="Franklin Gothic Medium Cond" panose="020B06060304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8997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asellaDiTesto 16"/>
          <p:cNvSpPr txBox="1"/>
          <p:nvPr/>
        </p:nvSpPr>
        <p:spPr>
          <a:xfrm>
            <a:off x="10292193" y="5677033"/>
            <a:ext cx="158055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200">
                <a:solidFill>
                  <a:srgbClr val="FFFFFF"/>
                </a:solidFill>
                <a:latin typeface="Franklin Gothic Demi Cond"/>
                <a:ea typeface="Franklin Gothic Demi Cond"/>
                <a:cs typeface="Franklin Gothic Demi Cond"/>
                <a:sym typeface="Franklin Gothic Demi Cond"/>
              </a:defRPr>
            </a:lvl1pPr>
          </a:lstStyle>
          <a:p>
            <a:pPr defTabSz="68578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000" kern="0" dirty="0"/>
              <a:t>3</a:t>
            </a:r>
          </a:p>
        </p:txBody>
      </p:sp>
      <p:sp>
        <p:nvSpPr>
          <p:cNvPr id="2" name="Shape 65">
            <a:extLst>
              <a:ext uri="{FF2B5EF4-FFF2-40B4-BE49-F238E27FC236}">
                <a16:creationId xmlns:a16="http://schemas.microsoft.com/office/drawing/2014/main" id="{25538A34-D8F0-A36C-28FC-7E42AC30C5B4}"/>
              </a:ext>
            </a:extLst>
          </p:cNvPr>
          <p:cNvSpPr txBox="1">
            <a:spLocks/>
          </p:cNvSpPr>
          <p:nvPr/>
        </p:nvSpPr>
        <p:spPr>
          <a:xfrm>
            <a:off x="149640" y="82021"/>
            <a:ext cx="10206632" cy="575888"/>
          </a:xfrm>
          <a:prstGeom prst="rect">
            <a:avLst/>
          </a:prstGeom>
          <a:noFill/>
          <a:ln>
            <a:noFill/>
          </a:ln>
        </p:spPr>
        <p:txBody>
          <a:bodyPr wrap="square" lIns="121900" tIns="121900" rIns="121900" bIns="1219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  <a:defRPr sz="2800" b="0" i="0" u="none" strike="noStrike" cap="none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9pPr>
          </a:lstStyle>
          <a:p>
            <a:pPr marL="0" marR="0" lvl="0" indent="0" fontAlgn="auto">
              <a:buClr>
                <a:srgbClr val="000000"/>
              </a:buClr>
              <a:tabLst/>
              <a:defRPr/>
            </a:pPr>
            <a:r>
              <a:rPr lang="it-IT" sz="2400" kern="0" dirty="0">
                <a:solidFill>
                  <a:srgbClr val="124166"/>
                </a:solidFill>
                <a:latin typeface="Bahnschrift" panose="020B0502040204020203" pitchFamily="34" charset="0"/>
                <a:ea typeface="Verdana"/>
                <a:cs typeface="+mj-cs"/>
                <a:sym typeface="Verdana"/>
              </a:rPr>
              <a:t>Chi è Unem</a:t>
            </a: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0D040CAC-DF87-681E-D17F-A40F35C8B2A4}"/>
              </a:ext>
            </a:extLst>
          </p:cNvPr>
          <p:cNvSpPr/>
          <p:nvPr/>
        </p:nvSpPr>
        <p:spPr>
          <a:xfrm>
            <a:off x="5989827" y="764961"/>
            <a:ext cx="4879396" cy="156966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600" b="0" i="0" u="none" strike="noStrike" kern="120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Il cambio di nome da </a:t>
            </a:r>
            <a:r>
              <a:rPr kumimoji="0" lang="it-IT" sz="1600" b="1" i="0" u="none" strike="noStrike" kern="120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Unione Petrolifera </a:t>
            </a:r>
            <a:r>
              <a:rPr kumimoji="0" lang="it-IT" sz="1600" b="0" i="0" u="none" strike="noStrike" kern="120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a </a:t>
            </a:r>
            <a:r>
              <a:rPr kumimoji="0" lang="it-IT" sz="1600" b="1" i="0" u="none" strike="noStrike" kern="120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Unione Energie per la Mobilità</a:t>
            </a:r>
            <a:r>
              <a:rPr kumimoji="0" lang="it-IT" sz="1600" b="0" i="0" u="none" strike="noStrike" kern="120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 nasce dall’esigenza di rappresentare al meglio il </a:t>
            </a:r>
            <a:r>
              <a:rPr kumimoji="0" lang="it-IT" sz="1600" b="1" i="0" u="none" strike="noStrike" kern="120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progressivo mutamento della nostra realtà industriale e distributiva </a:t>
            </a:r>
            <a:r>
              <a:rPr kumimoji="0" lang="it-IT" sz="1600" b="0" i="0" u="none" strike="noStrike" kern="120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avviato da tempo in linea con il processo di </a:t>
            </a:r>
            <a:r>
              <a:rPr kumimoji="0" lang="it-IT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decarbonizzazione</a:t>
            </a:r>
            <a:r>
              <a:rPr kumimoji="0" lang="it-IT" sz="1600" b="1" i="0" u="none" strike="noStrike" kern="120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D1F57976-2FCB-F14C-88C7-589B790F4FCF}"/>
              </a:ext>
            </a:extLst>
          </p:cNvPr>
          <p:cNvSpPr/>
          <p:nvPr/>
        </p:nvSpPr>
        <p:spPr>
          <a:xfrm>
            <a:off x="623392" y="802367"/>
            <a:ext cx="4879396" cy="156966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600" b="0" i="0" u="none" strike="noStrike" kern="120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Unione Energie per la Mobilità riunisce le </a:t>
            </a:r>
            <a:r>
              <a:rPr kumimoji="0" lang="it-IT" sz="1600" b="1" i="0" u="none" strike="noStrike" kern="120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principali imprese </a:t>
            </a:r>
            <a:r>
              <a:rPr kumimoji="0" lang="it-IT" sz="1600" b="0" i="0" u="none" strike="noStrike" kern="120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che operano nei settori della raffinazione, dello stoccaggio e della distribuzione di </a:t>
            </a:r>
            <a:r>
              <a:rPr kumimoji="0" lang="it-IT" sz="1600" b="1" i="0" u="none" strike="noStrike" kern="120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carburanti e combustibili derivati dal petrolio e da altre materie prime rinnovabili</a:t>
            </a:r>
            <a:r>
              <a:rPr kumimoji="0" lang="it-IT" sz="1600" b="0" i="0" u="none" strike="noStrike" kern="120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 e nella ricerca e sviluppo di </a:t>
            </a:r>
            <a:r>
              <a:rPr kumimoji="0" lang="it-IT" sz="1600" b="1" i="0" u="none" strike="noStrike" kern="120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nuove soluzioni low carbon 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7B563C36-06DF-7504-DB29-95A8280F66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504" y="2709617"/>
            <a:ext cx="9366242" cy="3486039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2B8DA5CB-11E8-95BB-BCFA-6B964750D807}"/>
              </a:ext>
            </a:extLst>
          </p:cNvPr>
          <p:cNvSpPr txBox="1"/>
          <p:nvPr/>
        </p:nvSpPr>
        <p:spPr>
          <a:xfrm>
            <a:off x="5946087" y="6575102"/>
            <a:ext cx="2359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3121079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asellaDiTesto 16"/>
          <p:cNvSpPr txBox="1"/>
          <p:nvPr/>
        </p:nvSpPr>
        <p:spPr>
          <a:xfrm>
            <a:off x="10292193" y="5677033"/>
            <a:ext cx="158055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200">
                <a:solidFill>
                  <a:srgbClr val="FFFFFF"/>
                </a:solidFill>
                <a:latin typeface="Franklin Gothic Demi Cond"/>
                <a:ea typeface="Franklin Gothic Demi Cond"/>
                <a:cs typeface="Franklin Gothic Demi Cond"/>
                <a:sym typeface="Franklin Gothic Demi Cond"/>
              </a:defRPr>
            </a:lvl1pPr>
          </a:lstStyle>
          <a:p>
            <a:pPr defTabSz="68578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000" kern="0" dirty="0"/>
              <a:t>3</a:t>
            </a:r>
          </a:p>
        </p:txBody>
      </p:sp>
      <p:sp>
        <p:nvSpPr>
          <p:cNvPr id="2" name="Shape 65">
            <a:extLst>
              <a:ext uri="{FF2B5EF4-FFF2-40B4-BE49-F238E27FC236}">
                <a16:creationId xmlns:a16="http://schemas.microsoft.com/office/drawing/2014/main" id="{25538A34-D8F0-A36C-28FC-7E42AC30C5B4}"/>
              </a:ext>
            </a:extLst>
          </p:cNvPr>
          <p:cNvSpPr txBox="1">
            <a:spLocks/>
          </p:cNvSpPr>
          <p:nvPr/>
        </p:nvSpPr>
        <p:spPr>
          <a:xfrm>
            <a:off x="0" y="78855"/>
            <a:ext cx="10206632" cy="575888"/>
          </a:xfrm>
          <a:prstGeom prst="rect">
            <a:avLst/>
          </a:prstGeom>
          <a:noFill/>
          <a:ln>
            <a:noFill/>
          </a:ln>
        </p:spPr>
        <p:txBody>
          <a:bodyPr wrap="square" lIns="121900" tIns="121900" rIns="121900" bIns="1219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  <a:defRPr sz="2800" b="0" i="0" u="none" strike="noStrike" cap="none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9pPr>
          </a:lstStyle>
          <a:p>
            <a:pPr marL="0" marR="0" lvl="0" indent="0" fontAlgn="auto">
              <a:buClr>
                <a:srgbClr val="000000"/>
              </a:buClr>
              <a:tabLst/>
              <a:defRPr/>
            </a:pPr>
            <a:r>
              <a:rPr lang="it-IT" sz="2400" kern="0" dirty="0">
                <a:solidFill>
                  <a:srgbClr val="124166"/>
                </a:solidFill>
                <a:latin typeface="Bahnschrift" panose="020B0502040204020203" pitchFamily="34" charset="0"/>
                <a:ea typeface="Verdana"/>
                <a:cs typeface="+mj-cs"/>
                <a:sym typeface="Verdana"/>
              </a:rPr>
              <a:t>Attacchi agli accettatori di banconote (OPT) nei punti vendita carburanti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2B8DA5CB-11E8-95BB-BCFA-6B964750D807}"/>
              </a:ext>
            </a:extLst>
          </p:cNvPr>
          <p:cNvSpPr txBox="1"/>
          <p:nvPr/>
        </p:nvSpPr>
        <p:spPr>
          <a:xfrm>
            <a:off x="5946087" y="6575102"/>
            <a:ext cx="2648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2</a:t>
            </a:r>
          </a:p>
        </p:txBody>
      </p:sp>
      <p:pic>
        <p:nvPicPr>
          <p:cNvPr id="48" name="Immagine 47">
            <a:extLst>
              <a:ext uri="{FF2B5EF4-FFF2-40B4-BE49-F238E27FC236}">
                <a16:creationId xmlns:a16="http://schemas.microsoft.com/office/drawing/2014/main" id="{D2EC5BB4-2AD9-7B22-1ABC-0CB4621A0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330" y="1047609"/>
            <a:ext cx="5314419" cy="265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F5F8682A-ADED-CCDC-0B6A-55A7183C4B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3912392"/>
            <a:ext cx="5700539" cy="2650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magine 4" descr="Immagine che contiene Elettrodomestico, acciaio, forno, terreno&#10;&#10;Descrizione generata automaticamente">
            <a:extLst>
              <a:ext uri="{FF2B5EF4-FFF2-40B4-BE49-F238E27FC236}">
                <a16:creationId xmlns:a16="http://schemas.microsoft.com/office/drawing/2014/main" id="{D3C3B4EB-CD93-FC7E-B467-3686A4BCB30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866" b="6814"/>
          <a:stretch/>
        </p:blipFill>
        <p:spPr>
          <a:xfrm>
            <a:off x="6456040" y="4031397"/>
            <a:ext cx="2088232" cy="2547082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014665D3-27D4-2330-3A13-2BBD3A102D99}"/>
              </a:ext>
            </a:extLst>
          </p:cNvPr>
          <p:cNvSpPr txBox="1"/>
          <p:nvPr/>
        </p:nvSpPr>
        <p:spPr>
          <a:xfrm>
            <a:off x="6210903" y="690496"/>
            <a:ext cx="17051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800" b="1" dirty="0">
                <a:solidFill>
                  <a:srgbClr val="0070C0"/>
                </a:solidFill>
                <a:latin typeface="Bahnschrift" panose="020B0502040204020203" pitchFamily="34" charset="0"/>
              </a:rPr>
              <a:t>Sradicamento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C3E5F9AC-624E-79D9-D715-D43AB1610F10}"/>
              </a:ext>
            </a:extLst>
          </p:cNvPr>
          <p:cNvSpPr txBox="1"/>
          <p:nvPr/>
        </p:nvSpPr>
        <p:spPr>
          <a:xfrm>
            <a:off x="4405529" y="3599625"/>
            <a:ext cx="17051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800" b="1" dirty="0">
                <a:solidFill>
                  <a:srgbClr val="0070C0"/>
                </a:solidFill>
                <a:latin typeface="Bahnschrift" panose="020B0502040204020203" pitchFamily="34" charset="0"/>
              </a:rPr>
              <a:t>Esplosione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B73B0F86-17AE-8A97-F4B6-991EFD3EF72B}"/>
              </a:ext>
            </a:extLst>
          </p:cNvPr>
          <p:cNvSpPr txBox="1"/>
          <p:nvPr/>
        </p:nvSpPr>
        <p:spPr>
          <a:xfrm>
            <a:off x="5963891" y="3712622"/>
            <a:ext cx="17051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800" b="1" dirty="0">
                <a:solidFill>
                  <a:srgbClr val="0070C0"/>
                </a:solidFill>
                <a:latin typeface="Bahnschrift" panose="020B0502040204020203" pitchFamily="34" charset="0"/>
              </a:rPr>
              <a:t>Taglio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7A5FFB08-DC5B-3E85-F362-8EC0DBECA1D1}"/>
              </a:ext>
            </a:extLst>
          </p:cNvPr>
          <p:cNvSpPr txBox="1"/>
          <p:nvPr/>
        </p:nvSpPr>
        <p:spPr>
          <a:xfrm>
            <a:off x="4495948" y="666473"/>
            <a:ext cx="17051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800" b="1" dirty="0">
                <a:solidFill>
                  <a:srgbClr val="0070C0"/>
                </a:solidFill>
                <a:latin typeface="Bahnschrift" panose="020B0502040204020203" pitchFamily="34" charset="0"/>
              </a:rPr>
              <a:t>Fishing</a:t>
            </a:r>
          </a:p>
        </p:txBody>
      </p:sp>
      <p:pic>
        <p:nvPicPr>
          <p:cNvPr id="13" name="Immagine 12" descr="Immagine che contiene testo, interno, Contenitore dei rifiuti, Elettrodomestico&#10;&#10;Descrizione generata automaticamente">
            <a:extLst>
              <a:ext uri="{FF2B5EF4-FFF2-40B4-BE49-F238E27FC236}">
                <a16:creationId xmlns:a16="http://schemas.microsoft.com/office/drawing/2014/main" id="{167C0013-8B03-39D6-66A2-FD9329B4BD1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45" t="30050" r="-305" b="11331"/>
          <a:stretch/>
        </p:blipFill>
        <p:spPr>
          <a:xfrm>
            <a:off x="4069920" y="1070658"/>
            <a:ext cx="1811801" cy="2547082"/>
          </a:xfrm>
          <a:prstGeom prst="rect">
            <a:avLst/>
          </a:prstGeom>
        </p:spPr>
      </p:pic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113FADCD-57AF-0B56-D553-35F7FCB5025C}"/>
              </a:ext>
            </a:extLst>
          </p:cNvPr>
          <p:cNvSpPr txBox="1"/>
          <p:nvPr/>
        </p:nvSpPr>
        <p:spPr>
          <a:xfrm>
            <a:off x="263352" y="1075033"/>
            <a:ext cx="228785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2400" b="1" dirty="0">
                <a:solidFill>
                  <a:srgbClr val="0070C0"/>
                </a:solidFill>
                <a:latin typeface="Bahnschrift" panose="020B0502040204020203" pitchFamily="34" charset="0"/>
              </a:rPr>
              <a:t>21.700 Distributori di carburanti</a:t>
            </a:r>
          </a:p>
        </p:txBody>
      </p:sp>
    </p:spTree>
    <p:extLst>
      <p:ext uri="{BB962C8B-B14F-4D97-AF65-F5344CB8AC3E}">
        <p14:creationId xmlns:p14="http://schemas.microsoft.com/office/powerpoint/2010/main" val="36719758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F9A9DF-6AF1-4AFD-588A-930CE7A91C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98F1C6D-CA59-EBF6-54BF-2CC8C4E1B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defRPr/>
            </a:pPr>
            <a:r>
              <a:rPr lang="it-IT" sz="2400" b="0" dirty="0">
                <a:solidFill>
                  <a:srgbClr val="124166"/>
                </a:solidFill>
                <a:ea typeface="Verdana"/>
                <a:cs typeface="+mj-cs"/>
                <a:sym typeface="Arial"/>
              </a:rPr>
              <a:t>Confronto intersettoriale: ATM bancari e postali e OPT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4CC11AD3-CFC6-A7E0-15FB-2D471F27FF85}"/>
              </a:ext>
            </a:extLst>
          </p:cNvPr>
          <p:cNvSpPr txBox="1"/>
          <p:nvPr/>
        </p:nvSpPr>
        <p:spPr>
          <a:xfrm>
            <a:off x="2052637" y="6321358"/>
            <a:ext cx="48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asellaDiTesto 12">
            <a:extLst>
              <a:ext uri="{FF2B5EF4-FFF2-40B4-BE49-F238E27FC236}">
                <a16:creationId xmlns:a16="http://schemas.microsoft.com/office/drawing/2014/main" id="{0EA5C332-F6AC-EE84-C32D-9BD32320714C}"/>
              </a:ext>
            </a:extLst>
          </p:cNvPr>
          <p:cNvSpPr txBox="1"/>
          <p:nvPr/>
        </p:nvSpPr>
        <p:spPr>
          <a:xfrm>
            <a:off x="286089" y="6296936"/>
            <a:ext cx="2251075" cy="230832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900" dirty="0">
                <a:latin typeface="Bahnschrift" panose="020B0502040204020203" pitchFamily="34" charset="0"/>
              </a:rPr>
              <a:t>Fonte: Rapporto </a:t>
            </a:r>
            <a:r>
              <a:rPr lang="it-IT" sz="900" dirty="0" err="1">
                <a:latin typeface="Bahnschrift" panose="020B0502040204020203" pitchFamily="34" charset="0"/>
              </a:rPr>
              <a:t>Ossif</a:t>
            </a:r>
            <a:r>
              <a:rPr lang="it-IT" sz="900" dirty="0">
                <a:latin typeface="Bahnschrift" panose="020B0502040204020203" pitchFamily="34" charset="0"/>
              </a:rPr>
              <a:t> 2024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5AF7D0F0-7064-A644-E7E4-67278B95E49D}"/>
              </a:ext>
            </a:extLst>
          </p:cNvPr>
          <p:cNvSpPr txBox="1"/>
          <p:nvPr/>
        </p:nvSpPr>
        <p:spPr>
          <a:xfrm>
            <a:off x="5946087" y="6575102"/>
            <a:ext cx="2728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3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49DBDB2-3777-9727-0FB4-DC90A3331B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440" y="1268760"/>
            <a:ext cx="9937104" cy="4806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83062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65">
            <a:extLst>
              <a:ext uri="{FF2B5EF4-FFF2-40B4-BE49-F238E27FC236}">
                <a16:creationId xmlns:a16="http://schemas.microsoft.com/office/drawing/2014/main" id="{7D01B46D-C991-459B-BB2C-46C97A25DB9B}"/>
              </a:ext>
            </a:extLst>
          </p:cNvPr>
          <p:cNvSpPr txBox="1">
            <a:spLocks/>
          </p:cNvSpPr>
          <p:nvPr/>
        </p:nvSpPr>
        <p:spPr bwMode="auto">
          <a:xfrm>
            <a:off x="60960" y="77823"/>
            <a:ext cx="9521952" cy="54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5" tIns="91425" rIns="91425" bIns="91425" numCol="1" rtlCol="0" anchor="b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pPr marR="0" lvl="0" indent="0" algn="l" eaLnBrk="1" fontAlgn="auto" hangingPunct="1">
              <a:lnSpc>
                <a:spcPct val="9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altLang="it-IT" b="0" dirty="0">
                <a:solidFill>
                  <a:srgbClr val="003960"/>
                </a:solidFill>
                <a:latin typeface="Bahnschrift" panose="020B0502040204020203" pitchFamily="34" charset="0"/>
              </a:rPr>
              <a:t>Attacchi agli OPT PPV</a:t>
            </a:r>
            <a:r>
              <a:rPr lang="it-IT" altLang="it-IT" b="0" kern="0" dirty="0">
                <a:solidFill>
                  <a:srgbClr val="124166"/>
                </a:solidFill>
                <a:latin typeface="Bahnschrift" panose="020B0502040204020203" pitchFamily="34" charset="0"/>
                <a:ea typeface="Verdana"/>
              </a:rPr>
              <a:t>: distribuzione territoriale dei furti agli OPT 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92398BA1-1BA1-0112-98F7-1F2CF936DF44}"/>
              </a:ext>
            </a:extLst>
          </p:cNvPr>
          <p:cNvSpPr txBox="1"/>
          <p:nvPr/>
        </p:nvSpPr>
        <p:spPr>
          <a:xfrm>
            <a:off x="-2616968" y="6381328"/>
            <a:ext cx="76881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900" dirty="0">
                <a:latin typeface="Bahnschrift" panose="020B0502040204020203" pitchFamily="34" charset="0"/>
              </a:rPr>
              <a:t>Fonte: elaborazione Unem su dati associate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B3E48602-562F-0EC6-9C12-49D14EE8A1D3}"/>
              </a:ext>
            </a:extLst>
          </p:cNvPr>
          <p:cNvSpPr txBox="1"/>
          <p:nvPr/>
        </p:nvSpPr>
        <p:spPr>
          <a:xfrm>
            <a:off x="4578997" y="858696"/>
            <a:ext cx="32985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rgbClr val="0070C0"/>
                </a:solidFill>
                <a:latin typeface="Bahnschrift" panose="020B0502040204020203" pitchFamily="34" charset="0"/>
              </a:rPr>
              <a:t>2023  </a:t>
            </a:r>
          </a:p>
          <a:p>
            <a:pPr algn="ctr"/>
            <a:r>
              <a:rPr lang="it-IT" sz="2000" b="1" dirty="0">
                <a:solidFill>
                  <a:srgbClr val="0070C0"/>
                </a:solidFill>
                <a:latin typeface="Bahnschrift" panose="020B0502040204020203" pitchFamily="34" charset="0"/>
              </a:rPr>
              <a:t>IR = 1,1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6E9B3FFC-578C-DCF6-B18E-C463C894F5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" t="12116" r="226"/>
          <a:stretch/>
        </p:blipFill>
        <p:spPr>
          <a:xfrm>
            <a:off x="7248128" y="1052736"/>
            <a:ext cx="4327681" cy="5082624"/>
          </a:xfrm>
          <a:prstGeom prst="rect">
            <a:avLst/>
          </a:prstGeom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id="{178DCB4E-E4C7-F2DF-03F0-60DE451C96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6432" y="1306678"/>
            <a:ext cx="4239903" cy="4988585"/>
          </a:xfrm>
          <a:prstGeom prst="rect">
            <a:avLst/>
          </a:prstGeom>
        </p:spPr>
      </p:pic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AE7E3B75-BDF4-911A-337D-00AAFBF7800B}"/>
              </a:ext>
            </a:extLst>
          </p:cNvPr>
          <p:cNvSpPr txBox="1"/>
          <p:nvPr/>
        </p:nvSpPr>
        <p:spPr>
          <a:xfrm>
            <a:off x="-112548" y="903445"/>
            <a:ext cx="190287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2000" b="1" dirty="0">
                <a:solidFill>
                  <a:srgbClr val="0070C0"/>
                </a:solidFill>
                <a:latin typeface="Bahnschrift" panose="020B0502040204020203" pitchFamily="34" charset="0"/>
              </a:rPr>
              <a:t>2020 </a:t>
            </a:r>
          </a:p>
          <a:p>
            <a:pPr algn="ctr"/>
            <a:r>
              <a:rPr lang="it-IT" sz="2000" b="1" dirty="0">
                <a:solidFill>
                  <a:srgbClr val="0070C0"/>
                </a:solidFill>
                <a:latin typeface="Bahnschrift" panose="020B0502040204020203" pitchFamily="34" charset="0"/>
              </a:rPr>
              <a:t>IR= 4,5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A68D7A20-463F-A284-76DE-9A53B3EFB17F}"/>
              </a:ext>
            </a:extLst>
          </p:cNvPr>
          <p:cNvSpPr txBox="1"/>
          <p:nvPr/>
        </p:nvSpPr>
        <p:spPr>
          <a:xfrm>
            <a:off x="5946087" y="6575102"/>
            <a:ext cx="2728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980398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olo 3">
            <a:extLst>
              <a:ext uri="{FF2B5EF4-FFF2-40B4-BE49-F238E27FC236}">
                <a16:creationId xmlns:a16="http://schemas.microsoft.com/office/drawing/2014/main" id="{8EB03ECA-05F7-B182-9663-EB7DF18C8077}"/>
              </a:ext>
            </a:extLst>
          </p:cNvPr>
          <p:cNvSpPr txBox="1">
            <a:spLocks/>
          </p:cNvSpPr>
          <p:nvPr/>
        </p:nvSpPr>
        <p:spPr>
          <a:xfrm>
            <a:off x="191344" y="0"/>
            <a:ext cx="9361040" cy="576263"/>
          </a:xfrm>
          <a:prstGeom prst="rect">
            <a:avLst/>
          </a:prstGeom>
        </p:spPr>
        <p:txBody>
          <a:bodyPr lIns="68580" tIns="34290" rIns="68580" bIns="3429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378" fontAlgn="auto">
              <a:spcAft>
                <a:spcPts val="0"/>
              </a:spcAft>
              <a:defRPr/>
            </a:pPr>
            <a:r>
              <a:rPr lang="it-IT" sz="2400" dirty="0">
                <a:solidFill>
                  <a:srgbClr val="003960"/>
                </a:solidFill>
                <a:latin typeface="Bahnschrift" panose="020B0502040204020203" pitchFamily="34" charset="0"/>
                <a:sym typeface="Franklin Gothic Medium Cond"/>
              </a:rPr>
              <a:t>Azioni e le collaborazioni pubblico-private</a:t>
            </a:r>
            <a:endParaRPr lang="it-IT" altLang="it-IT" sz="2400" dirty="0">
              <a:solidFill>
                <a:srgbClr val="003960"/>
              </a:solidFill>
              <a:latin typeface="Bahnschrift" panose="020B0502040204020203" pitchFamily="34" charset="0"/>
              <a:sym typeface="Franklin Gothic Medium Cond"/>
            </a:endParaRP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DCB26F23-D0BE-8732-290C-9D573C7C859D}"/>
              </a:ext>
            </a:extLst>
          </p:cNvPr>
          <p:cNvSpPr txBox="1"/>
          <p:nvPr/>
        </p:nvSpPr>
        <p:spPr>
          <a:xfrm>
            <a:off x="5946087" y="6575102"/>
            <a:ext cx="2728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5</a:t>
            </a:r>
          </a:p>
        </p:txBody>
      </p:sp>
      <p:graphicFrame>
        <p:nvGraphicFramePr>
          <p:cNvPr id="3" name="Diagramma 2">
            <a:extLst>
              <a:ext uri="{FF2B5EF4-FFF2-40B4-BE49-F238E27FC236}">
                <a16:creationId xmlns:a16="http://schemas.microsoft.com/office/drawing/2014/main" id="{EEF8714C-2091-E5D2-3DD4-6B1C37D2A49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69549731"/>
              </p:ext>
            </p:extLst>
          </p:nvPr>
        </p:nvGraphicFramePr>
        <p:xfrm>
          <a:off x="2063552" y="1052736"/>
          <a:ext cx="7776864" cy="50855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Immagine 3">
            <a:extLst>
              <a:ext uri="{FF2B5EF4-FFF2-40B4-BE49-F238E27FC236}">
                <a16:creationId xmlns:a16="http://schemas.microsoft.com/office/drawing/2014/main" id="{287B3F0E-7C57-389C-1022-2A6CE6730E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1344" y="1916832"/>
            <a:ext cx="2058566" cy="2815106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00B0205B-7D84-DFC4-FA1A-F4C9FEEA6331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929198"/>
            <a:ext cx="1440160" cy="4790374"/>
          </a:xfrm>
          <a:prstGeom prst="rect">
            <a:avLst/>
          </a:prstGeom>
        </p:spPr>
      </p:pic>
      <p:sp>
        <p:nvSpPr>
          <p:cNvPr id="5" name="CasellaDiTesto 12">
            <a:extLst>
              <a:ext uri="{FF2B5EF4-FFF2-40B4-BE49-F238E27FC236}">
                <a16:creationId xmlns:a16="http://schemas.microsoft.com/office/drawing/2014/main" id="{3BE1B703-7228-D1F7-6503-F67375E20243}"/>
              </a:ext>
            </a:extLst>
          </p:cNvPr>
          <p:cNvSpPr txBox="1"/>
          <p:nvPr/>
        </p:nvSpPr>
        <p:spPr>
          <a:xfrm>
            <a:off x="839416" y="5208411"/>
            <a:ext cx="1338263" cy="715962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350" b="1" dirty="0">
                <a:solidFill>
                  <a:srgbClr val="124166"/>
                </a:solidFill>
                <a:latin typeface="Arial Narrow" panose="020B0606020202030204" pitchFamily="34" charset="0"/>
              </a:rPr>
              <a:t>Standard tecnici di security con </a:t>
            </a:r>
            <a:r>
              <a:rPr lang="it-IT" sz="1350" b="1" dirty="0" err="1">
                <a:solidFill>
                  <a:srgbClr val="124166"/>
                </a:solidFill>
                <a:latin typeface="Arial Narrow" panose="020B0606020202030204" pitchFamily="34" charset="0"/>
              </a:rPr>
              <a:t>Acism</a:t>
            </a:r>
            <a:endParaRPr lang="it-IT" sz="1350" b="1" dirty="0">
              <a:solidFill>
                <a:srgbClr val="124166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CasellaDiTesto 12">
            <a:extLst>
              <a:ext uri="{FF2B5EF4-FFF2-40B4-BE49-F238E27FC236}">
                <a16:creationId xmlns:a16="http://schemas.microsoft.com/office/drawing/2014/main" id="{8A893EF9-8CD6-3AE8-E86C-D2D6967D32F3}"/>
              </a:ext>
            </a:extLst>
          </p:cNvPr>
          <p:cNvSpPr txBox="1"/>
          <p:nvPr/>
        </p:nvSpPr>
        <p:spPr>
          <a:xfrm>
            <a:off x="2668551" y="799529"/>
            <a:ext cx="2251075" cy="506413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350" b="1" dirty="0">
                <a:solidFill>
                  <a:srgbClr val="124166"/>
                </a:solidFill>
                <a:latin typeface="Arial Narrow" panose="020B0606020202030204" pitchFamily="34" charset="0"/>
              </a:rPr>
              <a:t>Tavoli di confronto con Presidio antifrodi e OSSIF 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21C35407-22EE-BA69-C2C3-D21B5A5A9821}"/>
              </a:ext>
            </a:extLst>
          </p:cNvPr>
          <p:cNvSpPr txBox="1"/>
          <p:nvPr/>
        </p:nvSpPr>
        <p:spPr>
          <a:xfrm>
            <a:off x="2668551" y="5884333"/>
            <a:ext cx="1063625" cy="508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350" b="1" dirty="0">
                <a:solidFill>
                  <a:srgbClr val="124166"/>
                </a:solidFill>
                <a:latin typeface="Arial Narrow" panose="020B0606020202030204" pitchFamily="34" charset="0"/>
              </a:rPr>
              <a:t>Progetto zero contanti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AD55C734-DA97-EAE7-9580-F0551BE97688}"/>
              </a:ext>
            </a:extLst>
          </p:cNvPr>
          <p:cNvSpPr txBox="1"/>
          <p:nvPr/>
        </p:nvSpPr>
        <p:spPr>
          <a:xfrm>
            <a:off x="2791582" y="4693485"/>
            <a:ext cx="817562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350" b="1" dirty="0">
                <a:solidFill>
                  <a:srgbClr val="124166"/>
                </a:solidFill>
                <a:latin typeface="Arial Narrow" panose="020B0606020202030204" pitchFamily="34" charset="0"/>
              </a:rPr>
              <a:t>Progetto Punti Vendita sicuri 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D5E6E6A7-2F64-FE7F-B816-2A689D3A88AF}"/>
              </a:ext>
            </a:extLst>
          </p:cNvPr>
          <p:cNvSpPr txBox="1"/>
          <p:nvPr/>
        </p:nvSpPr>
        <p:spPr>
          <a:xfrm>
            <a:off x="8911584" y="2132856"/>
            <a:ext cx="1288872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350" b="1" dirty="0">
                <a:solidFill>
                  <a:srgbClr val="124166"/>
                </a:solidFill>
                <a:latin typeface="Arial Narrow" panose="020B0606020202030204" pitchFamily="34" charset="0"/>
              </a:rPr>
              <a:t>3 Circolari</a:t>
            </a:r>
            <a:endParaRPr lang="it-IT" sz="1050" b="1" i="1" dirty="0">
              <a:solidFill>
                <a:srgbClr val="124166"/>
              </a:solidFill>
              <a:latin typeface="Calibri" panose="020F0502020204030204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98064F24-7A24-598B-E95B-661230011C77}"/>
              </a:ext>
            </a:extLst>
          </p:cNvPr>
          <p:cNvSpPr txBox="1"/>
          <p:nvPr/>
        </p:nvSpPr>
        <p:spPr>
          <a:xfrm>
            <a:off x="8256240" y="5338377"/>
            <a:ext cx="148762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350" b="1" dirty="0">
                <a:solidFill>
                  <a:srgbClr val="124166"/>
                </a:solidFill>
                <a:latin typeface="Arial Narrow" panose="020B0606020202030204" pitchFamily="34" charset="0"/>
              </a:rPr>
              <a:t>9 Corsi a FFP</a:t>
            </a:r>
          </a:p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200" b="1" dirty="0">
              <a:solidFill>
                <a:srgbClr val="124166"/>
              </a:solidFill>
              <a:latin typeface="Arial Narrow" panose="020B0606020202030204" pitchFamily="34" charset="0"/>
            </a:endParaRPr>
          </a:p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200" b="1" i="1" dirty="0">
              <a:solidFill>
                <a:srgbClr val="124166"/>
              </a:solidFill>
              <a:latin typeface="Arial Narrow" panose="020B0606020202030204" pitchFamily="34" charset="0"/>
            </a:endParaRPr>
          </a:p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050" b="1" i="1" dirty="0">
              <a:solidFill>
                <a:srgbClr val="124166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B57ED6AB-A842-4593-91EF-2CC5177E6B7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84" y="847844"/>
            <a:ext cx="5424672" cy="2495349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1AC9652A-480D-4C49-AC9B-C841A4AFE6C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53" b="29123"/>
          <a:stretch/>
        </p:blipFill>
        <p:spPr>
          <a:xfrm>
            <a:off x="69984" y="3241910"/>
            <a:ext cx="5626184" cy="3022578"/>
          </a:xfrm>
          <a:prstGeom prst="rect">
            <a:avLst/>
          </a:prstGeom>
        </p:spPr>
      </p:pic>
      <p:sp>
        <p:nvSpPr>
          <p:cNvPr id="6" name="Rettangolo 5">
            <a:extLst>
              <a:ext uri="{FF2B5EF4-FFF2-40B4-BE49-F238E27FC236}">
                <a16:creationId xmlns:a16="http://schemas.microsoft.com/office/drawing/2014/main" id="{08497074-6A77-47BB-8463-8A4AC216E9CE}"/>
              </a:ext>
            </a:extLst>
          </p:cNvPr>
          <p:cNvSpPr/>
          <p:nvPr/>
        </p:nvSpPr>
        <p:spPr>
          <a:xfrm>
            <a:off x="3223244" y="3218578"/>
            <a:ext cx="2472924" cy="6518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id="{B7524416-577F-478E-B286-A16F01B6A58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58" b="28655"/>
          <a:stretch/>
        </p:blipFill>
        <p:spPr>
          <a:xfrm>
            <a:off x="6254496" y="3190640"/>
            <a:ext cx="5470369" cy="3022578"/>
          </a:xfrm>
          <a:prstGeom prst="rect">
            <a:avLst/>
          </a:prstGeom>
        </p:spPr>
      </p:pic>
      <p:sp>
        <p:nvSpPr>
          <p:cNvPr id="7" name="I numeri del comparto">
            <a:extLst>
              <a:ext uri="{FF2B5EF4-FFF2-40B4-BE49-F238E27FC236}">
                <a16:creationId xmlns:a16="http://schemas.microsoft.com/office/drawing/2014/main" id="{32CFED47-8D31-4949-8159-4843A7F55553}"/>
              </a:ext>
            </a:extLst>
          </p:cNvPr>
          <p:cNvSpPr txBox="1">
            <a:spLocks/>
          </p:cNvSpPr>
          <p:nvPr/>
        </p:nvSpPr>
        <p:spPr>
          <a:xfrm>
            <a:off x="58780" y="105494"/>
            <a:ext cx="10621963" cy="76676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lnSpc>
                <a:spcPct val="110000"/>
              </a:lnSpc>
              <a:spcBef>
                <a:spcPts val="0"/>
              </a:spcBef>
              <a:spcAft>
                <a:spcPct val="0"/>
              </a:spcAft>
              <a:defRPr/>
            </a:pPr>
            <a:r>
              <a:rPr lang="it-IT" sz="2400" dirty="0">
                <a:solidFill>
                  <a:srgbClr val="003960"/>
                </a:solidFill>
                <a:latin typeface="Bahnschrift" panose="020B0502040204020203" pitchFamily="34" charset="0"/>
                <a:sym typeface="Calibri"/>
              </a:rPr>
              <a:t>Focus recrudescenza attacchi con ruspa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DD3ADE9B-2F40-4104-B577-713142914EF9}"/>
              </a:ext>
            </a:extLst>
          </p:cNvPr>
          <p:cNvSpPr txBox="1"/>
          <p:nvPr/>
        </p:nvSpPr>
        <p:spPr>
          <a:xfrm>
            <a:off x="5505859" y="644782"/>
            <a:ext cx="6219005" cy="22406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just" defTabSz="914378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>
                <a:srgbClr val="0070C0"/>
              </a:buClr>
              <a:buSzPct val="109000"/>
              <a:buFont typeface="Arial" panose="020B0604020202020204" pitchFamily="34" charset="0"/>
              <a:buChar char="•"/>
              <a:tabLst/>
              <a:defRPr/>
            </a:pPr>
            <a:r>
              <a:rPr lang="it-IT" dirty="0">
                <a:solidFill>
                  <a:srgbClr val="124166"/>
                </a:solidFill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Nonostante le misure messe in campo per contrastare l’abbattimento dal giugno  2020 fino a  marzo 2021 si è registrata una </a:t>
            </a:r>
            <a:r>
              <a:rPr lang="it-IT" dirty="0">
                <a:solidFill>
                  <a:srgbClr val="1241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recrudescenza degli attacchi con ruspe o con pale meccaniche,</a:t>
            </a:r>
            <a:r>
              <a:rPr lang="it-IT" dirty="0">
                <a:solidFill>
                  <a:srgbClr val="124166"/>
                </a:solidFill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 sottratte in cantieri limitrofi. </a:t>
            </a:r>
          </a:p>
          <a:p>
            <a:pPr marL="228600" marR="0" lvl="0" indent="-228600" algn="just" defTabSz="914378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>
                <a:srgbClr val="0070C0"/>
              </a:buClr>
              <a:buSzPct val="109000"/>
              <a:buFont typeface="Arial" panose="020B0604020202020204" pitchFamily="34" charset="0"/>
              <a:buChar char="•"/>
              <a:tabLst/>
              <a:defRPr/>
            </a:pPr>
            <a:r>
              <a:rPr lang="it-IT" dirty="0">
                <a:solidFill>
                  <a:srgbClr val="124166"/>
                </a:solidFill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In meno di un anno sono stati registrati oltre </a:t>
            </a:r>
            <a:r>
              <a:rPr lang="it-IT" dirty="0">
                <a:solidFill>
                  <a:srgbClr val="1241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80 attacchi nella zona del Nord est</a:t>
            </a:r>
          </a:p>
          <a:p>
            <a:pPr marL="228600" marR="0" lvl="0" indent="-228600" algn="just" defTabSz="914378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>
                <a:srgbClr val="0070C0"/>
              </a:buClr>
              <a:buSzPct val="109000"/>
              <a:buFont typeface="Arial" panose="020B0604020202020204" pitchFamily="34" charset="0"/>
              <a:buChar char="•"/>
              <a:tabLst/>
              <a:defRPr/>
            </a:pPr>
            <a:r>
              <a:rPr lang="it-IT" dirty="0">
                <a:solidFill>
                  <a:srgbClr val="124166"/>
                </a:solidFill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Conseguenze: </a:t>
            </a:r>
            <a:r>
              <a:rPr lang="it-IT" dirty="0">
                <a:solidFill>
                  <a:srgbClr val="1241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ingenti danni </a:t>
            </a:r>
            <a:r>
              <a:rPr lang="it-IT" dirty="0">
                <a:solidFill>
                  <a:srgbClr val="124166"/>
                </a:solidFill>
                <a:latin typeface="Bahnschrift" panose="020B0502040204020203" pitchFamily="34" charset="0"/>
                <a:ea typeface="Roboto" panose="02000000000000000000" pitchFamily="2" charset="0"/>
                <a:cs typeface="Calibri" panose="020F0502020204030204" pitchFamily="34" charset="0"/>
              </a:rPr>
              <a:t>alla struttura del Punto Vendita a fronte di un limitatissimo bottino.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32061253-5244-178F-0B3B-3A25C9CF58C8}"/>
              </a:ext>
            </a:extLst>
          </p:cNvPr>
          <p:cNvSpPr txBox="1"/>
          <p:nvPr/>
        </p:nvSpPr>
        <p:spPr>
          <a:xfrm>
            <a:off x="5946087" y="6575102"/>
            <a:ext cx="2728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3285716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>
            <a:extLst>
              <a:ext uri="{FF2B5EF4-FFF2-40B4-BE49-F238E27FC236}">
                <a16:creationId xmlns:a16="http://schemas.microsoft.com/office/drawing/2014/main" id="{69402969-D771-4D39-9DB4-5181ED841F5B}"/>
              </a:ext>
            </a:extLst>
          </p:cNvPr>
          <p:cNvSpPr txBox="1"/>
          <p:nvPr/>
        </p:nvSpPr>
        <p:spPr>
          <a:xfrm>
            <a:off x="15830" y="130725"/>
            <a:ext cx="9466934" cy="466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 hangingPunct="1">
              <a:lnSpc>
                <a:spcPct val="110000"/>
              </a:lnSpc>
              <a:spcAft>
                <a:spcPct val="0"/>
              </a:spcAft>
              <a:defRPr/>
            </a:pPr>
            <a:r>
              <a:rPr lang="it-IT" sz="2400" kern="1200" dirty="0">
                <a:solidFill>
                  <a:srgbClr val="003960"/>
                </a:solidFill>
                <a:latin typeface="Bahnschrift" panose="020B0502040204020203" pitchFamily="34" charset="0"/>
              </a:rPr>
              <a:t>Recrudescenza attacchi con ruspa - Distribuzione geografica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FC29027D-56AE-4A4D-A97E-EC3BC9D1C0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4703" y="1003343"/>
            <a:ext cx="3429297" cy="4572396"/>
          </a:xfrm>
          <a:prstGeom prst="rect">
            <a:avLst/>
          </a:prstGeom>
        </p:spPr>
      </p:pic>
      <p:graphicFrame>
        <p:nvGraphicFramePr>
          <p:cNvPr id="9" name="Grafico 8">
            <a:extLst>
              <a:ext uri="{FF2B5EF4-FFF2-40B4-BE49-F238E27FC236}">
                <a16:creationId xmlns:a16="http://schemas.microsoft.com/office/drawing/2014/main" id="{77AA0543-3F08-46F7-986E-D2A19D9E8412}"/>
              </a:ext>
            </a:extLst>
          </p:cNvPr>
          <p:cNvGraphicFramePr/>
          <p:nvPr/>
        </p:nvGraphicFramePr>
        <p:xfrm>
          <a:off x="8245151" y="1161963"/>
          <a:ext cx="3946849" cy="4007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Grafico 11">
            <a:extLst>
              <a:ext uri="{FF2B5EF4-FFF2-40B4-BE49-F238E27FC236}">
                <a16:creationId xmlns:a16="http://schemas.microsoft.com/office/drawing/2014/main" id="{492ACD18-1D52-41A1-83E1-F9F82FF81111}"/>
              </a:ext>
            </a:extLst>
          </p:cNvPr>
          <p:cNvGraphicFramePr/>
          <p:nvPr/>
        </p:nvGraphicFramePr>
        <p:xfrm>
          <a:off x="15830" y="1285693"/>
          <a:ext cx="4878873" cy="4007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CasellaDiTesto 2">
            <a:extLst>
              <a:ext uri="{FF2B5EF4-FFF2-40B4-BE49-F238E27FC236}">
                <a16:creationId xmlns:a16="http://schemas.microsoft.com/office/drawing/2014/main" id="{A3D1E18D-6C9C-0347-0419-0E5F6D6EBDB3}"/>
              </a:ext>
            </a:extLst>
          </p:cNvPr>
          <p:cNvSpPr txBox="1"/>
          <p:nvPr/>
        </p:nvSpPr>
        <p:spPr>
          <a:xfrm>
            <a:off x="5946087" y="6575102"/>
            <a:ext cx="2616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12402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>
            <a:extLst>
              <a:ext uri="{FF2B5EF4-FFF2-40B4-BE49-F238E27FC236}">
                <a16:creationId xmlns:a16="http://schemas.microsoft.com/office/drawing/2014/main" id="{69402969-D771-4D39-9DB4-5181ED841F5B}"/>
              </a:ext>
            </a:extLst>
          </p:cNvPr>
          <p:cNvSpPr txBox="1"/>
          <p:nvPr/>
        </p:nvSpPr>
        <p:spPr>
          <a:xfrm>
            <a:off x="27910" y="120590"/>
            <a:ext cx="9466934" cy="466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 eaLnBrk="0" fontAlgn="base">
              <a:lnSpc>
                <a:spcPct val="110000"/>
              </a:lnSpc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sz="2400" dirty="0">
                <a:solidFill>
                  <a:srgbClr val="003960"/>
                </a:solidFill>
                <a:latin typeface="Bahnschrift" panose="020B0502040204020203" pitchFamily="34" charset="0"/>
                <a:ea typeface="+mj-ea"/>
                <a:cs typeface="+mj-cs"/>
                <a:sym typeface="Futura"/>
              </a:rPr>
              <a:t>Recrudescenza attacchi con ruspa</a:t>
            </a:r>
          </a:p>
        </p:txBody>
      </p:sp>
      <p:grpSp>
        <p:nvGrpSpPr>
          <p:cNvPr id="2" name="Gruppo 1">
            <a:extLst>
              <a:ext uri="{FF2B5EF4-FFF2-40B4-BE49-F238E27FC236}">
                <a16:creationId xmlns:a16="http://schemas.microsoft.com/office/drawing/2014/main" id="{E15D0726-A1F2-4840-9A2B-4BD4D5A565E9}"/>
              </a:ext>
            </a:extLst>
          </p:cNvPr>
          <p:cNvGrpSpPr/>
          <p:nvPr/>
        </p:nvGrpSpPr>
        <p:grpSpPr>
          <a:xfrm>
            <a:off x="186087" y="2487511"/>
            <a:ext cx="10593557" cy="4111627"/>
            <a:chOff x="161290" y="2009216"/>
            <a:chExt cx="8755335" cy="4225461"/>
          </a:xfrm>
        </p:grpSpPr>
        <p:pic>
          <p:nvPicPr>
            <p:cNvPr id="9" name="Immagine 8">
              <a:extLst>
                <a:ext uri="{FF2B5EF4-FFF2-40B4-BE49-F238E27FC236}">
                  <a16:creationId xmlns:a16="http://schemas.microsoft.com/office/drawing/2014/main" id="{ED1A315E-0851-457D-81B8-F328E3E04C1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302" r="142"/>
            <a:stretch/>
          </p:blipFill>
          <p:spPr>
            <a:xfrm>
              <a:off x="161290" y="2009216"/>
              <a:ext cx="8755335" cy="4225461"/>
            </a:xfrm>
            <a:prstGeom prst="rect">
              <a:avLst/>
            </a:prstGeom>
          </p:spPr>
        </p:pic>
        <p:sp>
          <p:nvSpPr>
            <p:cNvPr id="11" name="Connettore 10">
              <a:extLst>
                <a:ext uri="{FF2B5EF4-FFF2-40B4-BE49-F238E27FC236}">
                  <a16:creationId xmlns:a16="http://schemas.microsoft.com/office/drawing/2014/main" id="{10B18078-2F93-4DE6-91FC-C8DB196BBE49}"/>
                </a:ext>
              </a:extLst>
            </p:cNvPr>
            <p:cNvSpPr/>
            <p:nvPr/>
          </p:nvSpPr>
          <p:spPr>
            <a:xfrm>
              <a:off x="5692588" y="3134646"/>
              <a:ext cx="591671" cy="439271"/>
            </a:xfrm>
            <a:prstGeom prst="flowChartConnector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2" name="Connettore 11">
              <a:extLst>
                <a:ext uri="{FF2B5EF4-FFF2-40B4-BE49-F238E27FC236}">
                  <a16:creationId xmlns:a16="http://schemas.microsoft.com/office/drawing/2014/main" id="{3B821B1A-952A-4CC6-AC0A-D4A553D2A2B3}"/>
                </a:ext>
              </a:extLst>
            </p:cNvPr>
            <p:cNvSpPr/>
            <p:nvPr/>
          </p:nvSpPr>
          <p:spPr>
            <a:xfrm>
              <a:off x="1640541" y="3429000"/>
              <a:ext cx="591671" cy="439271"/>
            </a:xfrm>
            <a:prstGeom prst="flowChartConnector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3" name="Connettore 12">
              <a:extLst>
                <a:ext uri="{FF2B5EF4-FFF2-40B4-BE49-F238E27FC236}">
                  <a16:creationId xmlns:a16="http://schemas.microsoft.com/office/drawing/2014/main" id="{C362D38C-BCB1-4310-8AFD-B078C55A65F2}"/>
                </a:ext>
              </a:extLst>
            </p:cNvPr>
            <p:cNvSpPr/>
            <p:nvPr/>
          </p:nvSpPr>
          <p:spPr>
            <a:xfrm flipV="1">
              <a:off x="7646894" y="2009216"/>
              <a:ext cx="564777" cy="404534"/>
            </a:xfrm>
            <a:prstGeom prst="flowChartConnector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6" name="Connettore 15">
              <a:extLst>
                <a:ext uri="{FF2B5EF4-FFF2-40B4-BE49-F238E27FC236}">
                  <a16:creationId xmlns:a16="http://schemas.microsoft.com/office/drawing/2014/main" id="{9992324D-412B-4538-AB8E-28003166F3E7}"/>
                </a:ext>
              </a:extLst>
            </p:cNvPr>
            <p:cNvSpPr/>
            <p:nvPr/>
          </p:nvSpPr>
          <p:spPr>
            <a:xfrm>
              <a:off x="3200400" y="3738281"/>
              <a:ext cx="591671" cy="439271"/>
            </a:xfrm>
            <a:prstGeom prst="flowChartConnector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sp>
          <p:nvSpPr>
            <p:cNvPr id="17" name="Connettore 16">
              <a:extLst>
                <a:ext uri="{FF2B5EF4-FFF2-40B4-BE49-F238E27FC236}">
                  <a16:creationId xmlns:a16="http://schemas.microsoft.com/office/drawing/2014/main" id="{A8B7E24A-54D1-41DD-8CB0-2E888CAD5A78}"/>
                </a:ext>
              </a:extLst>
            </p:cNvPr>
            <p:cNvSpPr/>
            <p:nvPr/>
          </p:nvSpPr>
          <p:spPr>
            <a:xfrm flipV="1">
              <a:off x="6697779" y="4593288"/>
              <a:ext cx="591671" cy="404534"/>
            </a:xfrm>
            <a:prstGeom prst="flowChartConnector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8" name="Connettore 17">
              <a:extLst>
                <a:ext uri="{FF2B5EF4-FFF2-40B4-BE49-F238E27FC236}">
                  <a16:creationId xmlns:a16="http://schemas.microsoft.com/office/drawing/2014/main" id="{2741354E-5259-41D6-9799-F11F65E92B8C}"/>
                </a:ext>
              </a:extLst>
            </p:cNvPr>
            <p:cNvSpPr/>
            <p:nvPr/>
          </p:nvSpPr>
          <p:spPr>
            <a:xfrm>
              <a:off x="6688062" y="5234266"/>
              <a:ext cx="591671" cy="439271"/>
            </a:xfrm>
            <a:prstGeom prst="flowChartConnector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0" name="Connettore 19">
              <a:extLst>
                <a:ext uri="{FF2B5EF4-FFF2-40B4-BE49-F238E27FC236}">
                  <a16:creationId xmlns:a16="http://schemas.microsoft.com/office/drawing/2014/main" id="{7547DDA7-4896-4C1F-AF07-804577EAAAE0}"/>
                </a:ext>
              </a:extLst>
            </p:cNvPr>
            <p:cNvSpPr/>
            <p:nvPr/>
          </p:nvSpPr>
          <p:spPr>
            <a:xfrm>
              <a:off x="4423011" y="5492593"/>
              <a:ext cx="591671" cy="439271"/>
            </a:xfrm>
            <a:prstGeom prst="flowChartConnector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1" name="CasellaDiTesto 20">
              <a:extLst>
                <a:ext uri="{FF2B5EF4-FFF2-40B4-BE49-F238E27FC236}">
                  <a16:creationId xmlns:a16="http://schemas.microsoft.com/office/drawing/2014/main" id="{793EA40C-4BD2-40EF-BD6D-6EEEAA93D5CD}"/>
                </a:ext>
              </a:extLst>
            </p:cNvPr>
            <p:cNvSpPr txBox="1"/>
            <p:nvPr/>
          </p:nvSpPr>
          <p:spPr>
            <a:xfrm>
              <a:off x="7301552" y="4520776"/>
              <a:ext cx="103341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dirty="0">
                  <a:latin typeface="Franklin Gothic Medium Cond" panose="020B0606030402020204" pitchFamily="34" charset="0"/>
                </a:rPr>
                <a:t>Tra 3- 5 attacchi</a:t>
              </a:r>
            </a:p>
          </p:txBody>
        </p:sp>
        <p:sp>
          <p:nvSpPr>
            <p:cNvPr id="22" name="Connettore 21">
              <a:extLst>
                <a:ext uri="{FF2B5EF4-FFF2-40B4-BE49-F238E27FC236}">
                  <a16:creationId xmlns:a16="http://schemas.microsoft.com/office/drawing/2014/main" id="{E01DECCA-2947-43D9-8A9F-5D666F7DC8C5}"/>
                </a:ext>
              </a:extLst>
            </p:cNvPr>
            <p:cNvSpPr/>
            <p:nvPr/>
          </p:nvSpPr>
          <p:spPr>
            <a:xfrm>
              <a:off x="4885765" y="3923171"/>
              <a:ext cx="591671" cy="439271"/>
            </a:xfrm>
            <a:prstGeom prst="flowChartConnector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3" name="CasellaDiTesto 22">
              <a:extLst>
                <a:ext uri="{FF2B5EF4-FFF2-40B4-BE49-F238E27FC236}">
                  <a16:creationId xmlns:a16="http://schemas.microsoft.com/office/drawing/2014/main" id="{65BD2910-9061-4347-8C32-3597E05BD274}"/>
                </a:ext>
              </a:extLst>
            </p:cNvPr>
            <p:cNvSpPr txBox="1"/>
            <p:nvPr/>
          </p:nvSpPr>
          <p:spPr>
            <a:xfrm>
              <a:off x="7307729" y="5272485"/>
              <a:ext cx="103341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dirty="0">
                  <a:latin typeface="Franklin Gothic Medium Cond" panose="020B0606030402020204" pitchFamily="34" charset="0"/>
                </a:rPr>
                <a:t>Oltre 5 attacchi</a:t>
              </a:r>
            </a:p>
          </p:txBody>
        </p:sp>
        <p:sp>
          <p:nvSpPr>
            <p:cNvPr id="19" name="Connettore 18">
              <a:extLst>
                <a:ext uri="{FF2B5EF4-FFF2-40B4-BE49-F238E27FC236}">
                  <a16:creationId xmlns:a16="http://schemas.microsoft.com/office/drawing/2014/main" id="{4E2DEDF2-A48A-4E97-8985-AE6A7074EA41}"/>
                </a:ext>
              </a:extLst>
            </p:cNvPr>
            <p:cNvSpPr/>
            <p:nvPr/>
          </p:nvSpPr>
          <p:spPr>
            <a:xfrm>
              <a:off x="4672624" y="4778186"/>
              <a:ext cx="591671" cy="439271"/>
            </a:xfrm>
            <a:prstGeom prst="flowChartConnector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4" name="Connettore 23">
              <a:extLst>
                <a:ext uri="{FF2B5EF4-FFF2-40B4-BE49-F238E27FC236}">
                  <a16:creationId xmlns:a16="http://schemas.microsoft.com/office/drawing/2014/main" id="{F5090A8A-E753-44BC-9380-2408CC10F240}"/>
                </a:ext>
              </a:extLst>
            </p:cNvPr>
            <p:cNvSpPr/>
            <p:nvPr/>
          </p:nvSpPr>
          <p:spPr>
            <a:xfrm flipV="1">
              <a:off x="6709881" y="3975285"/>
              <a:ext cx="591671" cy="404534"/>
            </a:xfrm>
            <a:prstGeom prst="flowChartConnector">
              <a:avLst/>
            </a:prstGeom>
            <a:noFill/>
            <a:ln w="381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5" name="CasellaDiTesto 24">
              <a:extLst>
                <a:ext uri="{FF2B5EF4-FFF2-40B4-BE49-F238E27FC236}">
                  <a16:creationId xmlns:a16="http://schemas.microsoft.com/office/drawing/2014/main" id="{7FB082F3-36E3-443B-AAF8-10BE184AC405}"/>
                </a:ext>
              </a:extLst>
            </p:cNvPr>
            <p:cNvSpPr txBox="1"/>
            <p:nvPr/>
          </p:nvSpPr>
          <p:spPr>
            <a:xfrm>
              <a:off x="7342804" y="3795278"/>
              <a:ext cx="1315296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it-IT" dirty="0">
                  <a:latin typeface="Franklin Gothic Medium Cond" panose="020B0606030402020204" pitchFamily="34" charset="0"/>
                </a:rPr>
                <a:t>Meno di  3 attacchi</a:t>
              </a:r>
            </a:p>
          </p:txBody>
        </p:sp>
        <p:sp>
          <p:nvSpPr>
            <p:cNvPr id="26" name="Connettore 25">
              <a:extLst>
                <a:ext uri="{FF2B5EF4-FFF2-40B4-BE49-F238E27FC236}">
                  <a16:creationId xmlns:a16="http://schemas.microsoft.com/office/drawing/2014/main" id="{501D0838-C76C-4A60-B336-BC74800B66E7}"/>
                </a:ext>
              </a:extLst>
            </p:cNvPr>
            <p:cNvSpPr/>
            <p:nvPr/>
          </p:nvSpPr>
          <p:spPr>
            <a:xfrm flipV="1">
              <a:off x="4275232" y="3463737"/>
              <a:ext cx="591671" cy="404534"/>
            </a:xfrm>
            <a:prstGeom prst="flowChartConnector">
              <a:avLst/>
            </a:prstGeom>
            <a:noFill/>
            <a:ln w="381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E7AD71A2-7371-4306-933E-223FDE1BD1A5}"/>
              </a:ext>
            </a:extLst>
          </p:cNvPr>
          <p:cNvSpPr txBox="1"/>
          <p:nvPr/>
        </p:nvSpPr>
        <p:spPr>
          <a:xfrm>
            <a:off x="27910" y="664307"/>
            <a:ext cx="11784339" cy="20651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just" defTabSz="914378" rtl="0" eaLnBrk="1" fontAlgn="auto" latinLnBrk="0" hangingPunct="1">
              <a:spcBef>
                <a:spcPct val="0"/>
              </a:spcBef>
              <a:buClr>
                <a:srgbClr val="0070C0"/>
              </a:buClr>
              <a:buSzPct val="109000"/>
              <a:buFont typeface="Arial" panose="020B0604020202020204" pitchFamily="34" charset="0"/>
              <a:buChar char="•"/>
              <a:tabLst/>
              <a:defRPr/>
            </a:pPr>
            <a:r>
              <a:rPr lang="it-IT" sz="2000" kern="0" dirty="0">
                <a:solidFill>
                  <a:srgbClr val="0D39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 Cond" panose="020B0706030402020204" pitchFamily="34" charset="0"/>
                <a:ea typeface="+mj-ea"/>
                <a:cs typeface="+mj-cs"/>
              </a:rPr>
              <a:t>Modus operandi</a:t>
            </a:r>
            <a:r>
              <a:rPr kumimoji="0" lang="it-IT" i="0" u="none" strike="noStrike" kern="1200" cap="none" spc="0" normalizeH="0" baseline="0" noProof="0" dirty="0">
                <a:ln>
                  <a:noFill/>
                </a:ln>
                <a:solidFill>
                  <a:srgbClr val="195381"/>
                </a:solidFill>
                <a:effectLst/>
                <a:uLnTx/>
                <a:uFillTx/>
                <a:latin typeface="Bahnschrift" panose="020B0502040204020203" pitchFamily="34" charset="0"/>
                <a:ea typeface="Verdana" panose="020B0604030504040204" pitchFamily="34" charset="0"/>
                <a:cs typeface="Verdana"/>
              </a:rPr>
              <a:t>: Gli attacchi sono avvenuti in </a:t>
            </a:r>
            <a:r>
              <a:rPr kumimoji="0" lang="it-IT" i="0" u="none" strike="noStrike" kern="1200" cap="none" spc="0" normalizeH="0" baseline="0" noProof="0" dirty="0">
                <a:ln>
                  <a:noFill/>
                </a:ln>
                <a:solidFill>
                  <a:srgbClr val="1953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hnschrift" panose="020B0502040204020203" pitchFamily="34" charset="0"/>
                <a:ea typeface="Verdana" panose="020B0604030504040204" pitchFamily="34" charset="0"/>
                <a:cs typeface="Verdana"/>
              </a:rPr>
              <a:t>orari notturni (tra le 24 e le 4) in zone extraurbane</a:t>
            </a:r>
            <a:r>
              <a:rPr kumimoji="0" lang="it-IT" i="0" u="none" strike="noStrike" kern="1200" cap="none" spc="0" normalizeH="0" baseline="0" noProof="0" dirty="0">
                <a:ln>
                  <a:noFill/>
                </a:ln>
                <a:solidFill>
                  <a:srgbClr val="195381"/>
                </a:solidFill>
                <a:effectLst/>
                <a:uLnTx/>
                <a:uFillTx/>
                <a:latin typeface="Bahnschrift" panose="020B0502040204020203" pitchFamily="34" charset="0"/>
                <a:ea typeface="Verdana" panose="020B0604030504040204" pitchFamily="34" charset="0"/>
                <a:cs typeface="Verdana"/>
              </a:rPr>
              <a:t>.  I criminali si sono fatti più audaci con attacchi anche in pima serata (19-20) </a:t>
            </a:r>
            <a:r>
              <a:rPr lang="it-IT" kern="1200" dirty="0">
                <a:solidFill>
                  <a:srgbClr val="195381"/>
                </a:solidFill>
                <a:latin typeface="Bahnschrift" panose="020B0502040204020203" pitchFamily="34" charset="0"/>
                <a:ea typeface="Verdana" panose="020B0604030504040204" pitchFamily="34" charset="0"/>
                <a:cs typeface="Verdana"/>
              </a:rPr>
              <a:t>in centri urbani. Sono stati attaccati anche PV in cui era stato disabilitato l’uso del contante.</a:t>
            </a:r>
          </a:p>
          <a:p>
            <a:pPr marL="228600" marR="0" lvl="0" indent="-228600" algn="just" defTabSz="914378" rtl="0" eaLnBrk="1" fontAlgn="auto" latinLnBrk="0" hangingPunct="1">
              <a:spcBef>
                <a:spcPct val="0"/>
              </a:spcBef>
              <a:buClr>
                <a:srgbClr val="0070C0"/>
              </a:buClr>
              <a:buSzPct val="109000"/>
              <a:buFont typeface="Arial" panose="020B0604020202020204" pitchFamily="34" charset="0"/>
              <a:buChar char="•"/>
              <a:tabLst/>
              <a:defRPr/>
            </a:pPr>
            <a:r>
              <a:rPr lang="it-IT" sz="2000" kern="0" dirty="0">
                <a:solidFill>
                  <a:srgbClr val="0D39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 Cond" panose="020B0706030402020204" pitchFamily="34" charset="0"/>
                <a:ea typeface="+mj-ea"/>
                <a:cs typeface="+mj-cs"/>
              </a:rPr>
              <a:t>Azioni di prevenzione e contrasto</a:t>
            </a:r>
            <a:r>
              <a:rPr lang="it-IT" dirty="0">
                <a:solidFill>
                  <a:srgbClr val="195381"/>
                </a:solidFill>
                <a:latin typeface="Bahnschrift" panose="020B0502040204020203" pitchFamily="34" charset="0"/>
                <a:ea typeface="Verdana" panose="020B0604030504040204" pitchFamily="34" charset="0"/>
                <a:cs typeface="Verdana"/>
              </a:rPr>
              <a:t>: u</a:t>
            </a:r>
            <a:r>
              <a:rPr kumimoji="0" lang="it-IT" i="0" u="none" strike="noStrike" kern="1200" cap="none" spc="0" normalizeH="0" baseline="0" noProof="0" dirty="0" err="1">
                <a:ln>
                  <a:noFill/>
                </a:ln>
                <a:solidFill>
                  <a:srgbClr val="195381"/>
                </a:solidFill>
                <a:effectLst/>
                <a:uLnTx/>
                <a:uFillTx/>
                <a:latin typeface="Bahnschrift" panose="020B0502040204020203" pitchFamily="34" charset="0"/>
                <a:ea typeface="Verdana" panose="020B0604030504040204" pitchFamily="34" charset="0"/>
                <a:cs typeface="Verdana"/>
              </a:rPr>
              <a:t>nem</a:t>
            </a:r>
            <a:r>
              <a:rPr kumimoji="0" lang="it-IT" i="0" u="none" strike="noStrike" kern="1200" cap="none" spc="0" normalizeH="0" baseline="0" noProof="0" dirty="0">
                <a:ln>
                  <a:noFill/>
                </a:ln>
                <a:solidFill>
                  <a:srgbClr val="195381"/>
                </a:solidFill>
                <a:effectLst/>
                <a:uLnTx/>
                <a:uFillTx/>
                <a:latin typeface="Bahnschrift" panose="020B0502040204020203" pitchFamily="34" charset="0"/>
                <a:ea typeface="Verdana" panose="020B0604030504040204" pitchFamily="34" charset="0"/>
                <a:cs typeface="Verdana"/>
              </a:rPr>
              <a:t> ha atti</a:t>
            </a:r>
            <a:r>
              <a:rPr lang="it-IT" kern="1200" dirty="0" err="1">
                <a:solidFill>
                  <a:srgbClr val="195381"/>
                </a:solidFill>
                <a:latin typeface="Bahnschrift" panose="020B0502040204020203" pitchFamily="34" charset="0"/>
                <a:ea typeface="Verdana" panose="020B0604030504040204" pitchFamily="34" charset="0"/>
                <a:cs typeface="Verdana"/>
              </a:rPr>
              <a:t>vato</a:t>
            </a:r>
            <a:r>
              <a:rPr lang="it-IT" kern="1200" dirty="0">
                <a:solidFill>
                  <a:srgbClr val="195381"/>
                </a:solidFill>
                <a:latin typeface="Bahnschrift" panose="020B0502040204020203" pitchFamily="34" charset="0"/>
                <a:ea typeface="Verdana" panose="020B0604030504040204" pitchFamily="34" charset="0"/>
                <a:cs typeface="Verdana"/>
              </a:rPr>
              <a:t> con la DCPC _SAC  una </a:t>
            </a:r>
            <a:r>
              <a:rPr lang="it-IT" kern="1200" dirty="0">
                <a:solidFill>
                  <a:srgbClr val="1953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  <a:ea typeface="Verdana" panose="020B0604030504040204" pitchFamily="34" charset="0"/>
                <a:cs typeface="Verdana"/>
              </a:rPr>
              <a:t>segnalazione degli eventi in tempo reale</a:t>
            </a:r>
            <a:r>
              <a:rPr lang="it-IT" kern="1200" dirty="0">
                <a:solidFill>
                  <a:srgbClr val="195381"/>
                </a:solidFill>
                <a:latin typeface="Bahnschrift" panose="020B0502040204020203" pitchFamily="34" charset="0"/>
                <a:ea typeface="Verdana" panose="020B0604030504040204" pitchFamily="34" charset="0"/>
                <a:cs typeface="Verdana"/>
              </a:rPr>
              <a:t> in modo da mettere a disposizione in maniera centralizzata il proprio patrimonio informativo. Al fenomeno </a:t>
            </a:r>
            <a:r>
              <a:rPr lang="it-IT" strike="sngStrike" kern="1200" dirty="0">
                <a:solidFill>
                  <a:srgbClr val="00B050"/>
                </a:solidFill>
                <a:latin typeface="Bahnschrift" panose="020B0502040204020203" pitchFamily="34" charset="0"/>
                <a:ea typeface="Verdana" panose="020B0604030504040204" pitchFamily="34" charset="0"/>
                <a:cs typeface="Verdana"/>
              </a:rPr>
              <a:t>è</a:t>
            </a:r>
            <a:r>
              <a:rPr lang="it-IT" kern="1200" dirty="0">
                <a:solidFill>
                  <a:srgbClr val="195381"/>
                </a:solidFill>
                <a:latin typeface="Bahnschrift" panose="020B0502040204020203" pitchFamily="34" charset="0"/>
                <a:ea typeface="Verdana" panose="020B0604030504040204" pitchFamily="34" charset="0"/>
                <a:cs typeface="Verdana"/>
              </a:rPr>
              <a:t> sono state dedicate dalla DCPC due circolari specifiche (</a:t>
            </a:r>
            <a:r>
              <a:rPr kumimoji="0" lang="it-IT" i="0" u="none" strike="noStrike" kern="1200" cap="none" spc="0" normalizeH="0" baseline="0" noProof="0" dirty="0">
                <a:ln>
                  <a:noFill/>
                </a:ln>
                <a:solidFill>
                  <a:srgbClr val="195381"/>
                </a:solidFill>
                <a:effectLst/>
                <a:uLnTx/>
                <a:uFillTx/>
                <a:latin typeface="Bahnschrift" panose="020B0502040204020203" pitchFamily="34" charset="0"/>
                <a:ea typeface="Verdana" panose="020B0604030504040204" pitchFamily="34" charset="0"/>
                <a:cs typeface="Verdana"/>
                <a:sym typeface="Arial"/>
              </a:rPr>
              <a:t>17 dicembre 2020 e 2 marzo 2021)</a:t>
            </a:r>
          </a:p>
          <a:p>
            <a:pPr marL="228600" marR="0" lvl="0" indent="-228600" algn="just" defTabSz="914378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>
                <a:srgbClr val="0070C0"/>
              </a:buClr>
              <a:buSzPct val="109000"/>
              <a:buFont typeface="Arial" panose="020B0604020202020204" pitchFamily="34" charset="0"/>
              <a:buChar char="•"/>
              <a:tabLst/>
              <a:defRPr/>
            </a:pPr>
            <a:endParaRPr kumimoji="0" lang="it-IT" sz="1800" b="0" i="0" u="none" strike="noStrike" kern="1200" cap="none" spc="0" normalizeH="0" baseline="0" noProof="0" dirty="0">
              <a:ln>
                <a:noFill/>
              </a:ln>
              <a:solidFill>
                <a:srgbClr val="195381"/>
              </a:solidFill>
              <a:effectLst/>
              <a:uLnTx/>
              <a:uFillTx/>
              <a:latin typeface="Franklin Gothic Demi Cond" panose="020B0706030402020204" pitchFamily="34" charset="0"/>
              <a:ea typeface="Verdana" panose="020B0604030504040204" pitchFamily="34" charset="0"/>
              <a:cs typeface="Verdana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0BD0DDDA-765A-6231-E6E1-EB4D3B34ECD8}"/>
              </a:ext>
            </a:extLst>
          </p:cNvPr>
          <p:cNvSpPr txBox="1"/>
          <p:nvPr/>
        </p:nvSpPr>
        <p:spPr>
          <a:xfrm>
            <a:off x="5946087" y="6575102"/>
            <a:ext cx="2728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02548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DF906CC1-9701-4725-9F11-AD0ED6E261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101" t="6413" r="35263" b="18529"/>
          <a:stretch/>
        </p:blipFill>
        <p:spPr>
          <a:xfrm>
            <a:off x="584319" y="998500"/>
            <a:ext cx="5303298" cy="4724809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F066BB83-AB89-4B54-877B-553B27282BF9}"/>
              </a:ext>
            </a:extLst>
          </p:cNvPr>
          <p:cNvSpPr txBox="1"/>
          <p:nvPr/>
        </p:nvSpPr>
        <p:spPr>
          <a:xfrm>
            <a:off x="72312" y="145520"/>
            <a:ext cx="9814638" cy="4604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 eaLnBrk="0" fontAlgn="base">
              <a:lnSpc>
                <a:spcPct val="110000"/>
              </a:lnSpc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sz="2400" dirty="0">
                <a:solidFill>
                  <a:srgbClr val="003960"/>
                </a:solidFill>
                <a:latin typeface="Bahnschrift" panose="020B0502040204020203" pitchFamily="34" charset="0"/>
                <a:ea typeface="+mj-ea"/>
                <a:cs typeface="+mj-cs"/>
              </a:rPr>
              <a:t>Recrudescenza attacchi con ruspa – importante operazione di polizia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A0561AC0-5089-4E6F-9E38-83966C926C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9118" y="1243877"/>
            <a:ext cx="5401524" cy="4724809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D9443975-4592-6F6C-F8E1-50402402FEF0}"/>
              </a:ext>
            </a:extLst>
          </p:cNvPr>
          <p:cNvSpPr txBox="1"/>
          <p:nvPr/>
        </p:nvSpPr>
        <p:spPr>
          <a:xfrm>
            <a:off x="5946087" y="6575102"/>
            <a:ext cx="2728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4116830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magine 10">
            <a:extLst>
              <a:ext uri="{FF2B5EF4-FFF2-40B4-BE49-F238E27FC236}">
                <a16:creationId xmlns:a16="http://schemas.microsoft.com/office/drawing/2014/main" id="{DB910C29-B2A4-4A94-BA83-1761AD6D4FD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1" t="1237" r="11274" b="1168"/>
          <a:stretch/>
        </p:blipFill>
        <p:spPr>
          <a:xfrm>
            <a:off x="7511419" y="758472"/>
            <a:ext cx="3863567" cy="5285422"/>
          </a:xfrm>
          <a:prstGeom prst="rect">
            <a:avLst/>
          </a:prstGeom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FFA97101-CB3B-4ACC-8515-62AE3C5FD764}"/>
              </a:ext>
            </a:extLst>
          </p:cNvPr>
          <p:cNvSpPr/>
          <p:nvPr/>
        </p:nvSpPr>
        <p:spPr>
          <a:xfrm>
            <a:off x="86264" y="104966"/>
            <a:ext cx="33473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219170" eaLnBrk="0" fontAlgn="base">
              <a:lnSpc>
                <a:spcPct val="110000"/>
              </a:lnSpc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sz="2400" dirty="0">
                <a:solidFill>
                  <a:srgbClr val="003960"/>
                </a:solidFill>
                <a:latin typeface="Bahnschrift" panose="020B0502040204020203" pitchFamily="34" charset="0"/>
                <a:ea typeface="+mj-ea"/>
                <a:cs typeface="+mj-cs"/>
              </a:rPr>
              <a:t>Vademecum antirapina</a:t>
            </a:r>
            <a:endParaRPr lang="it-IT" sz="2400" dirty="0">
              <a:solidFill>
                <a:srgbClr val="003960"/>
              </a:solidFill>
              <a:latin typeface="Bahnschrift" panose="020B0502040204020203" pitchFamily="34" charset="0"/>
              <a:ea typeface="+mj-ea"/>
              <a:cs typeface="+mj-cs"/>
              <a:sym typeface="Futura Bold"/>
            </a:endParaRP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36771C88-58D9-4475-8240-3EA60104FF17}"/>
              </a:ext>
            </a:extLst>
          </p:cNvPr>
          <p:cNvSpPr/>
          <p:nvPr/>
        </p:nvSpPr>
        <p:spPr>
          <a:xfrm>
            <a:off x="374603" y="1062081"/>
            <a:ext cx="6477740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>
                <a:solidFill>
                  <a:srgbClr val="0D395A"/>
                </a:solidFill>
                <a:latin typeface="Franklin Gothic Demi Cond" panose="020B0706030402020204" pitchFamily="34" charset="0"/>
              </a:rPr>
              <a:t>Scopo del progetto  </a:t>
            </a:r>
            <a:r>
              <a:rPr lang="it-IT" dirty="0">
                <a:solidFill>
                  <a:srgbClr val="0D395A"/>
                </a:solidFill>
                <a:latin typeface="Bahnschrift" panose="020B0502040204020203" pitchFamily="34" charset="0"/>
              </a:rPr>
              <a:t>(2020): una guida di immediata consultazione per il </a:t>
            </a:r>
            <a:r>
              <a:rPr lang="it-IT" dirty="0">
                <a:solidFill>
                  <a:srgbClr val="0D39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</a:rPr>
              <a:t>gestore del punto vendita carburanti</a:t>
            </a:r>
            <a:r>
              <a:rPr lang="it-IT" dirty="0">
                <a:solidFill>
                  <a:srgbClr val="0D395A"/>
                </a:solidFill>
                <a:latin typeface="Bahnschrift" panose="020B0502040204020203" pitchFamily="34" charset="0"/>
              </a:rPr>
              <a:t>, con alcuni consigli e suggerimenti su come comportarsi e cosa fare in caso di rapina.</a:t>
            </a:r>
          </a:p>
          <a:p>
            <a:endParaRPr lang="it-IT" dirty="0">
              <a:solidFill>
                <a:srgbClr val="0D395A"/>
              </a:solidFill>
              <a:latin typeface="Bahnschrift" panose="020B0502040204020203" pitchFamily="34" charset="0"/>
            </a:endParaRPr>
          </a:p>
          <a:p>
            <a:r>
              <a:rPr lang="it-IT" dirty="0">
                <a:solidFill>
                  <a:srgbClr val="0D395A"/>
                </a:solidFill>
                <a:latin typeface="Bahnschrift" panose="020B0502040204020203" pitchFamily="34" charset="0"/>
              </a:rPr>
              <a:t>Il </a:t>
            </a:r>
            <a:r>
              <a:rPr lang="it-IT" dirty="0">
                <a:solidFill>
                  <a:srgbClr val="0D39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</a:rPr>
              <a:t>comportamento umano è fondamentale per la sicurezza e per integrare le misure di difesa attiva e passiva </a:t>
            </a:r>
            <a:r>
              <a:rPr lang="it-IT" dirty="0">
                <a:solidFill>
                  <a:srgbClr val="0D395A"/>
                </a:solidFill>
                <a:latin typeface="Bahnschrift" panose="020B0502040204020203" pitchFamily="34" charset="0"/>
              </a:rPr>
              <a:t>già predisposte.</a:t>
            </a:r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1C264CAE-24B8-4003-9FC2-A7E91804F648}"/>
              </a:ext>
            </a:extLst>
          </p:cNvPr>
          <p:cNvSpPr/>
          <p:nvPr/>
        </p:nvSpPr>
        <p:spPr>
          <a:xfrm>
            <a:off x="374603" y="3658508"/>
            <a:ext cx="676182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it-IT" dirty="0">
              <a:solidFill>
                <a:srgbClr val="0D395A"/>
              </a:solidFill>
              <a:latin typeface="Franklin Gothic Demi Cond" panose="020B0706030402020204" pitchFamily="34" charset="0"/>
            </a:endParaRPr>
          </a:p>
          <a:p>
            <a:endParaRPr lang="it-IT" dirty="0">
              <a:solidFill>
                <a:srgbClr val="0D395A"/>
              </a:solidFill>
              <a:latin typeface="Bahnschrift" panose="020B0502040204020203" pitchFamily="34" charset="0"/>
            </a:endParaRPr>
          </a:p>
          <a:p>
            <a:r>
              <a:rPr lang="it-IT" dirty="0">
                <a:solidFill>
                  <a:srgbClr val="0D395A"/>
                </a:solidFill>
                <a:latin typeface="Bahnschrift" panose="020B0502040204020203" pitchFamily="34" charset="0"/>
              </a:rPr>
              <a:t>Ulteriore iniziativa di informazione/formazione  per promuovere la </a:t>
            </a:r>
            <a:r>
              <a:rPr lang="it-IT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</a:rPr>
              <a:t>sicurezza partecipata   </a:t>
            </a:r>
            <a:r>
              <a:rPr lang="it-IT" dirty="0">
                <a:solidFill>
                  <a:srgbClr val="0D395A"/>
                </a:solidFill>
                <a:latin typeface="Bahnschrift" panose="020B0502040204020203" pitchFamily="34" charset="0"/>
              </a:rPr>
              <a:t>tra ABI/Ossif, Ministero dell’Interno - Direzione Centrale di Polizia Criminale e unem, con la collaborazione delle Associazioni dei gestori (FAIB Confesercenti, </a:t>
            </a:r>
            <a:r>
              <a:rPr lang="it-IT" dirty="0" err="1">
                <a:solidFill>
                  <a:srgbClr val="0D395A"/>
                </a:solidFill>
                <a:latin typeface="Bahnschrift" panose="020B0502040204020203" pitchFamily="34" charset="0"/>
              </a:rPr>
              <a:t>Fegica</a:t>
            </a:r>
            <a:r>
              <a:rPr lang="it-IT" dirty="0">
                <a:solidFill>
                  <a:srgbClr val="0D395A"/>
                </a:solidFill>
                <a:latin typeface="Bahnschrift" panose="020B0502040204020203" pitchFamily="34" charset="0"/>
              </a:rPr>
              <a:t> Cisl e </a:t>
            </a:r>
            <a:r>
              <a:rPr lang="it-IT" dirty="0" err="1">
                <a:solidFill>
                  <a:srgbClr val="0D395A"/>
                </a:solidFill>
                <a:latin typeface="Bahnschrift" panose="020B0502040204020203" pitchFamily="34" charset="0"/>
              </a:rPr>
              <a:t>Figisc</a:t>
            </a:r>
            <a:r>
              <a:rPr lang="it-IT" dirty="0">
                <a:solidFill>
                  <a:srgbClr val="0D395A"/>
                </a:solidFill>
                <a:latin typeface="Bahnschrift" panose="020B0502040204020203" pitchFamily="34" charset="0"/>
              </a:rPr>
              <a:t> </a:t>
            </a:r>
            <a:r>
              <a:rPr lang="it-IT" dirty="0" err="1">
                <a:solidFill>
                  <a:srgbClr val="0D395A"/>
                </a:solidFill>
                <a:latin typeface="Bahnschrift" panose="020B0502040204020203" pitchFamily="34" charset="0"/>
              </a:rPr>
              <a:t>Confcomercio</a:t>
            </a:r>
            <a:r>
              <a:rPr lang="it-IT" dirty="0">
                <a:solidFill>
                  <a:srgbClr val="0D395A"/>
                </a:solidFill>
                <a:latin typeface="Bahnschrift" panose="020B0502040204020203" pitchFamily="34" charset="0"/>
              </a:rPr>
              <a:t>) 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64554D81-98DE-82AE-6B0B-E969B736FB98}"/>
              </a:ext>
            </a:extLst>
          </p:cNvPr>
          <p:cNvSpPr txBox="1"/>
          <p:nvPr/>
        </p:nvSpPr>
        <p:spPr>
          <a:xfrm>
            <a:off x="5946087" y="6575102"/>
            <a:ext cx="3209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7324384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75143" y="63785"/>
            <a:ext cx="5580592" cy="576264"/>
          </a:xfrm>
          <a:prstGeom prst="rect">
            <a:avLst/>
          </a:prstGeom>
        </p:spPr>
        <p:txBody>
          <a:bodyPr/>
          <a:lstStyle/>
          <a:p>
            <a:pPr defTabSz="1219170" eaLnBrk="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sz="2400" dirty="0">
                <a:solidFill>
                  <a:srgbClr val="003960"/>
                </a:solidFill>
                <a:latin typeface="Bahnschrift" panose="020B0502040204020203" pitchFamily="34" charset="0"/>
                <a:ea typeface="+mj-ea"/>
                <a:cs typeface="+mj-cs"/>
              </a:rPr>
              <a:t>Progetto Zero Contanti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6058605" y="6581001"/>
            <a:ext cx="2872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>
                <a:solidFill>
                  <a:srgbClr val="124166"/>
                </a:solidFill>
                <a:latin typeface="Bahnschrift" panose="020B0502040204020203" pitchFamily="34" charset="0"/>
              </a:rPr>
              <a:t>11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ADC1E494-702F-40E4-B972-F752F269E16D}"/>
              </a:ext>
            </a:extLst>
          </p:cNvPr>
          <p:cNvSpPr txBox="1"/>
          <p:nvPr/>
        </p:nvSpPr>
        <p:spPr>
          <a:xfrm>
            <a:off x="336429" y="4110788"/>
            <a:ext cx="1180956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endParaRPr lang="it-IT" sz="2000" kern="0" dirty="0">
              <a:solidFill>
                <a:srgbClr val="0D39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Demi Cond" panose="020B0706030402020204" pitchFamily="34" charset="0"/>
              <a:ea typeface="+mj-ea"/>
              <a:cs typeface="+mj-cs"/>
            </a:endParaRPr>
          </a:p>
          <a:p>
            <a:pPr>
              <a:defRPr/>
            </a:pPr>
            <a:r>
              <a:rPr lang="it-IT" sz="2000" kern="0" dirty="0">
                <a:solidFill>
                  <a:srgbClr val="0D39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 Cond" panose="020B0706030402020204" pitchFamily="34" charset="0"/>
                <a:ea typeface="+mj-ea"/>
                <a:cs typeface="+mj-cs"/>
              </a:rPr>
              <a:t>Proposte</a:t>
            </a:r>
            <a:r>
              <a:rPr lang="it-IT" sz="2000" kern="0" dirty="0">
                <a:solidFill>
                  <a:srgbClr val="000066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: </a:t>
            </a:r>
            <a:r>
              <a:rPr lang="it-IT" sz="2000" kern="0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  <a:cs typeface="Arial" panose="020B0604020202020204" pitchFamily="34" charset="0"/>
              </a:rPr>
              <a:t>misure di incentivazione</a:t>
            </a:r>
            <a:r>
              <a:rPr lang="it-IT" sz="2000" kern="0" dirty="0">
                <a:solidFill>
                  <a:srgbClr val="000066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, sia per il consumatore che per il gestore, per l’impiego della moneta elettronica.</a:t>
            </a:r>
          </a:p>
          <a:p>
            <a:pPr algn="ctr">
              <a:defRPr/>
            </a:pPr>
            <a:endParaRPr lang="it-IT" sz="2000" kern="0" dirty="0">
              <a:solidFill>
                <a:srgbClr val="000066"/>
              </a:solidFill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it-IT" sz="2000" b="1" kern="0" dirty="0">
                <a:solidFill>
                  <a:srgbClr val="FF0000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Aumentare la quota dei pagamenti elettronici sulla rete comporterebbe vantaggi per lo Stato, per i consumatori e per gli esercenti. </a:t>
            </a: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B575CAE9-6BF9-48DB-A12A-D12D74551430}"/>
              </a:ext>
            </a:extLst>
          </p:cNvPr>
          <p:cNvSpPr/>
          <p:nvPr/>
        </p:nvSpPr>
        <p:spPr>
          <a:xfrm>
            <a:off x="271806" y="740157"/>
            <a:ext cx="11809561" cy="398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0" i="0" u="none" strike="noStrike" kern="0" cap="none" spc="0" normalizeH="0" baseline="0" noProof="0" dirty="0">
                <a:ln>
                  <a:noFill/>
                </a:ln>
                <a:solidFill>
                  <a:srgbClr val="0D39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ranklin Gothic Demi Cond" panose="020B0706030402020204" pitchFamily="34" charset="0"/>
                <a:ea typeface="+mj-ea"/>
                <a:cs typeface="+mj-cs"/>
                <a:sym typeface="Calibri"/>
              </a:rPr>
              <a:t>Scopo del progetto </a:t>
            </a:r>
            <a:r>
              <a:rPr kumimoji="0" lang="it-IT" sz="2000" b="0" i="0" u="none" strike="noStrike" kern="0" cap="none" spc="0" normalizeH="0" baseline="0" noProof="0" dirty="0">
                <a:ln>
                  <a:noFill/>
                </a:ln>
                <a:solidFill>
                  <a:srgbClr val="0D395A"/>
                </a:solidFill>
                <a:uLnTx/>
                <a:uFillTx/>
                <a:latin typeface="Franklin Gothic Demi Cond" panose="020B0706030402020204" pitchFamily="34" charset="0"/>
                <a:ea typeface="+mj-ea"/>
                <a:cs typeface="+mj-cs"/>
                <a:sym typeface="Calibri"/>
              </a:rPr>
              <a:t>(2017) </a:t>
            </a:r>
            <a:r>
              <a:rPr kumimoji="0" lang="it-IT" sz="2000" b="0" i="0" u="none" strike="noStrike" kern="0" cap="none" spc="0" normalizeH="0" baseline="0" noProof="0" dirty="0">
                <a:ln>
                  <a:noFill/>
                </a:ln>
                <a:solidFill>
                  <a:srgbClr val="0D395A"/>
                </a:solidFill>
                <a:effectLst/>
                <a:uLnTx/>
                <a:uFillTx/>
                <a:latin typeface="Franklin Gothic Demi Cond" panose="020B0706030402020204" pitchFamily="34" charset="0"/>
                <a:ea typeface="+mj-ea"/>
                <a:cs typeface="+mj-cs"/>
                <a:sym typeface="Calibri"/>
              </a:rPr>
              <a:t>: ridurre l’uso del contante sui punti vendita a beneficio della sicurezza e della legalità</a:t>
            </a:r>
            <a:endParaRPr kumimoji="0" lang="it-IT" sz="2000" b="0" i="1" u="none" strike="noStrike" kern="0" cap="none" spc="0" normalizeH="0" baseline="0" noProof="0" dirty="0">
              <a:ln>
                <a:noFill/>
              </a:ln>
              <a:solidFill>
                <a:srgbClr val="0D395A"/>
              </a:solidFill>
              <a:effectLst/>
              <a:uLnTx/>
              <a:uFillTx/>
              <a:latin typeface="Franklin Gothic Demi Cond" panose="020B0706030402020204" pitchFamily="34" charset="0"/>
              <a:ea typeface="+mj-ea"/>
              <a:cs typeface="+mj-cs"/>
              <a:sym typeface="Calibri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E66E27E4-C338-431D-A283-31AB5B76C365}"/>
              </a:ext>
            </a:extLst>
          </p:cNvPr>
          <p:cNvSpPr txBox="1"/>
          <p:nvPr/>
        </p:nvSpPr>
        <p:spPr>
          <a:xfrm>
            <a:off x="336429" y="1371738"/>
            <a:ext cx="11583765" cy="2616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000" kern="0" dirty="0">
                <a:solidFill>
                  <a:srgbClr val="0D39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 Cond" panose="020B0706030402020204" pitchFamily="34" charset="0"/>
                <a:ea typeface="+mj-ea"/>
                <a:cs typeface="+mj-cs"/>
              </a:rPr>
              <a:t>Premesse: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it-IT" kern="0" dirty="0">
                <a:solidFill>
                  <a:srgbClr val="000066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Gli </a:t>
            </a:r>
            <a:r>
              <a:rPr lang="it-IT" b="1" kern="0" dirty="0">
                <a:solidFill>
                  <a:srgbClr val="000066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elevati incassi in contanti favoriscono i fenomeni di illegalità </a:t>
            </a:r>
            <a:r>
              <a:rPr lang="it-IT" kern="0" dirty="0">
                <a:solidFill>
                  <a:srgbClr val="000066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collegati all’uso del contante, come rapine e furti, con rischi potenziali sia per il personale che lavora sul punto vendita che per i clienti. Inoltre, rendono «appetibile» la rete per le attività di riciclaggio di «denaro sporco» favorendo la penetrazione nella gestione degli impianti della criminalità organizzata.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it-IT" kern="0" dirty="0">
              <a:solidFill>
                <a:srgbClr val="000066"/>
              </a:solidFill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it-IT" kern="0" dirty="0">
                <a:solidFill>
                  <a:srgbClr val="000066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La </a:t>
            </a:r>
            <a:r>
              <a:rPr lang="it-IT" b="1" kern="0" dirty="0">
                <a:solidFill>
                  <a:srgbClr val="000066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forte incidenza della componente fiscale (66-68%) e l’esigua marginalità </a:t>
            </a:r>
            <a:r>
              <a:rPr lang="it-IT" kern="0" dirty="0">
                <a:solidFill>
                  <a:srgbClr val="000066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lorda dell’esercente/gestore rendono molto gravoso il costo della commissione bancaria rispetto ad altri esercizi commerciali e ciò può costituire un ostacolo alla diffusione del pagamento elettronico. </a:t>
            </a:r>
          </a:p>
        </p:txBody>
      </p:sp>
    </p:spTree>
    <p:extLst>
      <p:ext uri="{BB962C8B-B14F-4D97-AF65-F5344CB8AC3E}">
        <p14:creationId xmlns:p14="http://schemas.microsoft.com/office/powerpoint/2010/main" val="15339770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65">
            <a:extLst>
              <a:ext uri="{FF2B5EF4-FFF2-40B4-BE49-F238E27FC236}">
                <a16:creationId xmlns:a16="http://schemas.microsoft.com/office/drawing/2014/main" id="{7D01B46D-C991-459B-BB2C-46C97A25DB9B}"/>
              </a:ext>
            </a:extLst>
          </p:cNvPr>
          <p:cNvSpPr txBox="1">
            <a:spLocks/>
          </p:cNvSpPr>
          <p:nvPr/>
        </p:nvSpPr>
        <p:spPr bwMode="auto">
          <a:xfrm>
            <a:off x="159666" y="112585"/>
            <a:ext cx="8808775" cy="54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5" tIns="91425" rIns="91425" bIns="91425" numCol="1" rtlCol="0" anchor="b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pPr marR="0" lvl="0" indent="0" algn="l" defTabSz="1219170" hangingPunct="1">
              <a:lnSpc>
                <a:spcPct val="110000"/>
              </a:lnSpc>
              <a:buClr>
                <a:srgbClr val="000000"/>
              </a:buClr>
              <a:buSzPct val="100000"/>
              <a:tabLst/>
              <a:defRPr/>
            </a:pPr>
            <a:r>
              <a:rPr lang="it-IT" altLang="it-IT" b="0" dirty="0">
                <a:solidFill>
                  <a:srgbClr val="003960"/>
                </a:solidFill>
                <a:latin typeface="Bahnschrift" panose="020B0502040204020203" pitchFamily="34" charset="0"/>
                <a:sym typeface="Calibri"/>
              </a:rPr>
              <a:t>Progetto Zero Contanti: s</a:t>
            </a:r>
            <a:r>
              <a:rPr lang="it-IT" b="0" dirty="0">
                <a:solidFill>
                  <a:srgbClr val="003960"/>
                </a:solidFill>
                <a:latin typeface="Bahnschrift" panose="020B0502040204020203" pitchFamily="34" charset="0"/>
                <a:sym typeface="Calibri"/>
              </a:rPr>
              <a:t>oluzioni individuate </a:t>
            </a:r>
            <a:endParaRPr lang="it-IT" altLang="it-IT" b="0" dirty="0">
              <a:solidFill>
                <a:srgbClr val="003960"/>
              </a:solidFill>
              <a:latin typeface="Bahnschrift" panose="020B0502040204020203" pitchFamily="34" charset="0"/>
              <a:sym typeface="Calibri"/>
            </a:endParaRPr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87224D74-8115-46A1-80C7-8B697FF23999}"/>
              </a:ext>
            </a:extLst>
          </p:cNvPr>
          <p:cNvSpPr/>
          <p:nvPr/>
        </p:nvSpPr>
        <p:spPr>
          <a:xfrm>
            <a:off x="4847552" y="566340"/>
            <a:ext cx="33330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srgbClr val="0D395A"/>
                </a:solidFill>
                <a:effectLst/>
                <a:uLnTx/>
                <a:uFillTx/>
                <a:latin typeface="Franklin Gothic Demi Cond" panose="020B0706030402020204" pitchFamily="34" charset="0"/>
                <a:ea typeface="+mj-ea"/>
                <a:cs typeface="+mj-cs"/>
                <a:sym typeface="Arial"/>
              </a:rPr>
              <a:t>Campagna informativa  con ABI </a:t>
            </a:r>
            <a:r>
              <a:rPr kumimoji="0" lang="it-IT" sz="1400" b="0" i="0" u="none" strike="noStrike" kern="0" cap="none" spc="0" normalizeH="0" baseline="0" noProof="0" dirty="0">
                <a:ln>
                  <a:noFill/>
                </a:ln>
                <a:solidFill>
                  <a:srgbClr val="0D395A"/>
                </a:solidFill>
                <a:effectLst/>
                <a:uLnTx/>
                <a:uFillTx/>
                <a:latin typeface="Franklin Gothic Demi Cond" panose="020B0706030402020204" pitchFamily="34" charset="0"/>
                <a:ea typeface="+mj-ea"/>
                <a:cs typeface="+mj-cs"/>
                <a:sym typeface="Arial"/>
              </a:rPr>
              <a:t>(2018)</a:t>
            </a:r>
            <a:endParaRPr kumimoji="0" lang="it-IT" altLang="it-IT" sz="1800" b="0" i="0" u="none" strike="noStrike" kern="0" cap="none" spc="0" normalizeH="0" baseline="0" noProof="0" dirty="0">
              <a:ln>
                <a:noFill/>
              </a:ln>
              <a:solidFill>
                <a:srgbClr val="0D395A"/>
              </a:solidFill>
              <a:effectLst/>
              <a:uLnTx/>
              <a:uFillTx/>
              <a:latin typeface="Franklin Gothic Demi Cond" panose="020B0706030402020204" pitchFamily="34" charset="0"/>
              <a:ea typeface="+mj-ea"/>
              <a:cs typeface="+mj-cs"/>
              <a:sym typeface="Arial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-10866" y="792080"/>
            <a:ext cx="4665899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it-IT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Ridurre l’incidenza delle commissioni </a:t>
            </a:r>
            <a:r>
              <a:rPr kumimoji="0" lang="it-IT" b="0" i="0" u="none" strike="noStrike" kern="0" cap="none" spc="0" normalizeH="0" baseline="0" noProof="0" dirty="0">
                <a:ln>
                  <a:noFill/>
                </a:ln>
                <a:solidFill>
                  <a:srgbClr val="0D395A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con contributo dello stato sulla componente fiscale  </a:t>
            </a:r>
          </a:p>
          <a:p>
            <a:pPr marR="0" lvl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it-IT" b="0" i="1" u="none" strike="noStrike" kern="0" cap="none" spc="0" normalizeH="0" baseline="0" noProof="0" dirty="0">
                <a:ln>
                  <a:noFill/>
                </a:ln>
                <a:solidFill>
                  <a:srgbClr val="0D395A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(credito imposta al 50% dal 1° luglio 2018)</a:t>
            </a:r>
          </a:p>
          <a:p>
            <a:pPr marL="285750" marR="0" lvl="0" indent="-285750" algn="just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it-IT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Obbligo pagamenti tracciati per deducibilità fiscale  </a:t>
            </a:r>
            <a:r>
              <a:rPr kumimoji="0" lang="it-IT" b="0" i="0" u="none" strike="noStrike" kern="0" cap="none" spc="0" normalizeH="0" baseline="0" noProof="0" dirty="0">
                <a:ln>
                  <a:noFill/>
                </a:ln>
                <a:solidFill>
                  <a:srgbClr val="0D395A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di operatori professionali  </a:t>
            </a:r>
          </a:p>
          <a:p>
            <a:pPr marR="0" lvl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it-IT" b="0" i="0" u="none" strike="noStrike" kern="0" cap="none" spc="0" normalizeH="0" baseline="0" noProof="0" dirty="0">
                <a:ln>
                  <a:noFill/>
                </a:ln>
                <a:solidFill>
                  <a:srgbClr val="0D395A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(</a:t>
            </a:r>
            <a:r>
              <a:rPr kumimoji="0" lang="it-IT" b="0" i="1" u="none" strike="noStrike" kern="0" cap="none" spc="0" normalizeH="0" baseline="0" noProof="0" dirty="0">
                <a:ln>
                  <a:noFill/>
                </a:ln>
                <a:solidFill>
                  <a:srgbClr val="0D395A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dal 1° luglio 2018)</a:t>
            </a:r>
            <a:endParaRPr kumimoji="0" lang="it-IT" b="0" i="0" u="none" strike="noStrike" kern="0" cap="none" spc="0" normalizeH="0" baseline="0" noProof="0" dirty="0">
              <a:ln>
                <a:noFill/>
              </a:ln>
              <a:solidFill>
                <a:srgbClr val="0D395A"/>
              </a:solidFill>
              <a:effectLst/>
              <a:uLnTx/>
              <a:uFillTx/>
              <a:latin typeface="Bahnschrift" panose="020B0502040204020203" pitchFamily="34" charset="0"/>
              <a:ea typeface="+mj-ea"/>
              <a:cs typeface="+mj-cs"/>
              <a:sym typeface="Calibri"/>
            </a:endParaRPr>
          </a:p>
          <a:p>
            <a:pPr marL="285750" marR="0" lvl="0" indent="-285750" algn="just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it-IT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Campagna informativa sui vantaggi del pagamento elettronico </a:t>
            </a:r>
          </a:p>
          <a:p>
            <a:pPr marR="0" lvl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it-IT" b="0" i="0" u="none" strike="noStrike" kern="0" cap="none" spc="0" normalizeH="0" baseline="0" noProof="0" dirty="0">
                <a:ln>
                  <a:noFill/>
                </a:ln>
                <a:solidFill>
                  <a:srgbClr val="0D395A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(</a:t>
            </a:r>
            <a:r>
              <a:rPr kumimoji="0" lang="it-IT" b="0" i="1" u="none" strike="noStrike" kern="0" cap="none" spc="0" normalizeH="0" baseline="0" noProof="0" dirty="0">
                <a:ln>
                  <a:noFill/>
                </a:ln>
                <a:solidFill>
                  <a:srgbClr val="0D395A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infografiche con ABI) </a:t>
            </a:r>
          </a:p>
          <a:p>
            <a:pPr marL="285750" marR="0" lvl="0" indent="-285750" algn="just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it-IT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Iniziative di promozione dell’uso delle carte per i consumatori</a:t>
            </a:r>
            <a:r>
              <a:rPr kumimoji="0" lang="it-IT" b="0" i="0" u="none" strike="noStrike" kern="0" cap="none" spc="0" normalizeH="0" baseline="0" noProof="0" dirty="0">
                <a:ln>
                  <a:noFill/>
                </a:ln>
                <a:solidFill>
                  <a:srgbClr val="0D395A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  con concorsi, lotterie, </a:t>
            </a:r>
            <a:r>
              <a:rPr kumimoji="0" lang="it-IT" b="0" i="0" u="none" strike="noStrike" kern="0" cap="none" spc="0" normalizeH="0" baseline="0" noProof="0" dirty="0" err="1">
                <a:ln>
                  <a:noFill/>
                </a:ln>
                <a:solidFill>
                  <a:srgbClr val="0D395A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etc</a:t>
            </a:r>
            <a:r>
              <a:rPr kumimoji="0" lang="it-IT" b="0" i="0" u="none" strike="noStrike" kern="0" cap="none" spc="0" normalizeH="0" baseline="0" noProof="0" dirty="0">
                <a:ln>
                  <a:noFill/>
                </a:ln>
                <a:solidFill>
                  <a:srgbClr val="0D395A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  </a:t>
            </a:r>
            <a:endParaRPr kumimoji="0" lang="it-IT" b="1" i="0" u="none" strike="noStrike" kern="0" cap="none" spc="0" normalizeH="0" baseline="0" noProof="0" dirty="0">
              <a:ln>
                <a:noFill/>
              </a:ln>
              <a:solidFill>
                <a:srgbClr val="0D395A"/>
              </a:solidFill>
              <a:effectLst/>
              <a:uLnTx/>
              <a:uFillTx/>
              <a:latin typeface="Bahnschrift" panose="020B0502040204020203" pitchFamily="34" charset="0"/>
              <a:ea typeface="+mj-ea"/>
              <a:cs typeface="+mj-cs"/>
              <a:sym typeface="Calibri"/>
            </a:endParaRPr>
          </a:p>
          <a:p>
            <a:pPr marR="0" lvl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it-IT" kern="0" dirty="0">
                <a:solidFill>
                  <a:srgbClr val="0D395A"/>
                </a:solidFill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(</a:t>
            </a:r>
            <a:r>
              <a:rPr kumimoji="0" lang="it-IT" i="1" u="none" strike="noStrike" kern="0" cap="none" spc="0" normalizeH="0" baseline="0" noProof="0" dirty="0">
                <a:ln>
                  <a:noFill/>
                </a:ln>
                <a:solidFill>
                  <a:srgbClr val="0D395A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Lotteria scontrini, credito d’imposta per esercenti secondo il «modello benzinai», </a:t>
            </a:r>
            <a:r>
              <a:rPr kumimoji="0" lang="it-IT" i="1" u="none" strike="noStrike" kern="0" cap="none" spc="0" normalizeH="0" baseline="0" noProof="0" dirty="0" err="1">
                <a:ln>
                  <a:noFill/>
                </a:ln>
                <a:solidFill>
                  <a:srgbClr val="0D395A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cashback</a:t>
            </a:r>
            <a:r>
              <a:rPr kumimoji="0" lang="it-IT" i="1" u="none" strike="noStrike" kern="0" cap="none" spc="0" normalizeH="0" baseline="0" noProof="0" dirty="0">
                <a:ln>
                  <a:noFill/>
                </a:ln>
                <a:solidFill>
                  <a:srgbClr val="0D395A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 di Stato dal 1° gennaio 2021</a:t>
            </a:r>
            <a:r>
              <a:rPr kumimoji="0" lang="it-IT" i="0" u="none" strike="noStrike" kern="0" cap="none" spc="0" normalizeH="0" baseline="0" noProof="0" dirty="0">
                <a:ln>
                  <a:noFill/>
                </a:ln>
                <a:solidFill>
                  <a:srgbClr val="0D395A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t-IT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" panose="020B0502040204020203" pitchFamily="34" charset="0"/>
              <a:ea typeface="+mj-ea"/>
              <a:cs typeface="+mj-cs"/>
              <a:sym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  <a:sym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  <a:sym typeface="Calibri"/>
            </a:endParaRPr>
          </a:p>
        </p:txBody>
      </p:sp>
      <p:pic>
        <p:nvPicPr>
          <p:cNvPr id="17" name="Immagine 16">
            <a:extLst>
              <a:ext uri="{FF2B5EF4-FFF2-40B4-BE49-F238E27FC236}">
                <a16:creationId xmlns:a16="http://schemas.microsoft.com/office/drawing/2014/main" id="{50E509C7-01D8-41DA-864E-714F17FD3CC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333" y="1139799"/>
            <a:ext cx="1272740" cy="5469500"/>
          </a:xfrm>
          <a:prstGeom prst="rect">
            <a:avLst/>
          </a:prstGeom>
        </p:spPr>
      </p:pic>
      <p:pic>
        <p:nvPicPr>
          <p:cNvPr id="19" name="Immagine 18">
            <a:extLst>
              <a:ext uri="{FF2B5EF4-FFF2-40B4-BE49-F238E27FC236}">
                <a16:creationId xmlns:a16="http://schemas.microsoft.com/office/drawing/2014/main" id="{C2A7D3DE-85F0-4A8D-9119-66B4EA443579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691" y="1139799"/>
            <a:ext cx="1272739" cy="5469500"/>
          </a:xfrm>
          <a:prstGeom prst="rect">
            <a:avLst/>
          </a:prstGeom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A63DD000-0F3C-4D6D-8805-98CABD4C842E}"/>
              </a:ext>
            </a:extLst>
          </p:cNvPr>
          <p:cNvSpPr txBox="1"/>
          <p:nvPr/>
        </p:nvSpPr>
        <p:spPr>
          <a:xfrm>
            <a:off x="8968441" y="1484784"/>
            <a:ext cx="2438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srgbClr val="0D395A"/>
                </a:solidFill>
                <a:effectLst/>
                <a:uLnTx/>
                <a:uFillTx/>
                <a:latin typeface="Franklin Gothic Demi Cond" panose="020B0706030402020204" pitchFamily="34" charset="0"/>
                <a:ea typeface="+mj-ea"/>
                <a:cs typeface="+mj-cs"/>
                <a:sym typeface="Arial"/>
              </a:rPr>
              <a:t>Riduzione dei pagamenti in  contante</a:t>
            </a:r>
          </a:p>
          <a:p>
            <a:pPr algn="ctr"/>
            <a:r>
              <a:rPr lang="it-IT" kern="0" dirty="0">
                <a:solidFill>
                  <a:srgbClr val="0D395A"/>
                </a:solidFill>
                <a:latin typeface="Franklin Gothic Demi Cond" panose="020B0706030402020204" pitchFamily="34" charset="0"/>
                <a:ea typeface="+mj-ea"/>
                <a:cs typeface="+mj-cs"/>
                <a:sym typeface="Arial"/>
              </a:rPr>
              <a:t>Dal 60% al 37%</a:t>
            </a:r>
          </a:p>
          <a:p>
            <a:pPr algn="ctr"/>
            <a:r>
              <a:rPr lang="it-IT" kern="0" dirty="0">
                <a:solidFill>
                  <a:srgbClr val="0D395A"/>
                </a:solidFill>
                <a:latin typeface="Franklin Gothic Demi Cond" panose="020B0706030402020204" pitchFamily="34" charset="0"/>
                <a:ea typeface="+mj-ea"/>
                <a:cs typeface="+mj-cs"/>
                <a:sym typeface="Arial"/>
              </a:rPr>
              <a:t>(2016-2023)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2C4CEEA6-9E9A-4760-A16A-00EA6A2DDF5E}"/>
              </a:ext>
            </a:extLst>
          </p:cNvPr>
          <p:cNvSpPr txBox="1"/>
          <p:nvPr/>
        </p:nvSpPr>
        <p:spPr>
          <a:xfrm>
            <a:off x="8400256" y="2858886"/>
            <a:ext cx="3670185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it-IT" kern="0" dirty="0">
              <a:solidFill>
                <a:srgbClr val="0D395A"/>
              </a:solidFill>
              <a:latin typeface="Franklin Gothic Demi Cond" panose="020B0706030402020204" pitchFamily="34" charset="0"/>
              <a:ea typeface="+mj-ea"/>
              <a:cs typeface="+mj-cs"/>
              <a:sym typeface="Arial"/>
            </a:endParaRPr>
          </a:p>
          <a:p>
            <a:pPr algn="ctr"/>
            <a:r>
              <a:rPr lang="it-IT" kern="0" dirty="0">
                <a:solidFill>
                  <a:srgbClr val="0D395A"/>
                </a:solidFill>
                <a:latin typeface="Franklin Gothic Demi Cond" panose="020B0706030402020204" pitchFamily="34" charset="0"/>
                <a:ea typeface="+mj-ea"/>
                <a:cs typeface="+mj-cs"/>
                <a:sym typeface="Arial"/>
              </a:rPr>
              <a:t>CONTANTE RIDOTTO DI 5.5 MILIARDI IN  7 ANNI</a:t>
            </a:r>
          </a:p>
          <a:p>
            <a:pPr algn="ctr"/>
            <a:endParaRPr lang="it-IT" kern="0" dirty="0">
              <a:solidFill>
                <a:srgbClr val="0D395A"/>
              </a:solidFill>
              <a:latin typeface="Franklin Gothic Demi Cond" panose="020B0706030402020204" pitchFamily="34" charset="0"/>
              <a:ea typeface="+mj-ea"/>
              <a:cs typeface="+mj-cs"/>
              <a:sym typeface="Arial"/>
            </a:endParaRPr>
          </a:p>
          <a:p>
            <a:pPr algn="ctr"/>
            <a:r>
              <a:rPr lang="it-IT" kern="0" dirty="0">
                <a:solidFill>
                  <a:srgbClr val="0D395A"/>
                </a:solidFill>
                <a:latin typeface="Franklin Gothic Demi Cond" panose="020B0706030402020204" pitchFamily="34" charset="0"/>
                <a:ea typeface="+mj-ea"/>
                <a:cs typeface="+mj-cs"/>
                <a:sym typeface="Arial"/>
              </a:rPr>
              <a:t>OGGI ANCORA INTORNO A 20 MILIARDI </a:t>
            </a:r>
          </a:p>
          <a:p>
            <a:pPr algn="ctr"/>
            <a:endParaRPr lang="it-IT" kern="0" dirty="0">
              <a:solidFill>
                <a:srgbClr val="0D395A"/>
              </a:solidFill>
              <a:latin typeface="Franklin Gothic Demi Cond" panose="020B0706030402020204" pitchFamily="34" charset="0"/>
              <a:ea typeface="+mj-ea"/>
              <a:cs typeface="+mj-cs"/>
              <a:sym typeface="Arial"/>
            </a:endParaRPr>
          </a:p>
          <a:p>
            <a:pPr algn="ctr"/>
            <a:endParaRPr lang="it-IT" dirty="0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06DEFE75-409F-E3DF-DDFE-C71AF87185A7}"/>
              </a:ext>
            </a:extLst>
          </p:cNvPr>
          <p:cNvSpPr txBox="1"/>
          <p:nvPr/>
        </p:nvSpPr>
        <p:spPr>
          <a:xfrm>
            <a:off x="5946087" y="6575102"/>
            <a:ext cx="3161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2607401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65">
            <a:extLst>
              <a:ext uri="{FF2B5EF4-FFF2-40B4-BE49-F238E27FC236}">
                <a16:creationId xmlns:a16="http://schemas.microsoft.com/office/drawing/2014/main" id="{7D01B46D-C991-459B-BB2C-46C97A25DB9B}"/>
              </a:ext>
            </a:extLst>
          </p:cNvPr>
          <p:cNvSpPr txBox="1">
            <a:spLocks/>
          </p:cNvSpPr>
          <p:nvPr/>
        </p:nvSpPr>
        <p:spPr bwMode="auto">
          <a:xfrm>
            <a:off x="61893" y="67116"/>
            <a:ext cx="8808775" cy="54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5" tIns="91425" rIns="91425" bIns="91425" numCol="1" rtlCol="0" anchor="b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2400" b="0" i="0" u="none" strike="noStrike" kern="1200" cap="none" spc="0" normalizeH="0" baseline="0" noProof="0" dirty="0">
                <a:ln>
                  <a:noFill/>
                </a:ln>
                <a:solidFill>
                  <a:srgbClr val="003960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Franklin Gothic Medium Cond"/>
              </a:rPr>
              <a:t>Progetto punti vendita sicuri</a:t>
            </a:r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C4474841-4FEB-4D3A-8FFD-55B13912DAE8}"/>
              </a:ext>
            </a:extLst>
          </p:cNvPr>
          <p:cNvSpPr/>
          <p:nvPr/>
        </p:nvSpPr>
        <p:spPr>
          <a:xfrm>
            <a:off x="241349" y="908720"/>
            <a:ext cx="44865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t-IT" sz="2000" b="1" i="0" u="none" strike="noStrike" kern="0" cap="none" spc="0" normalizeH="0" baseline="0" noProof="0" dirty="0">
                <a:ln>
                  <a:noFill/>
                </a:ln>
                <a:solidFill>
                  <a:srgbClr val="0D395A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Scopo del progetto (2019)</a:t>
            </a:r>
            <a:r>
              <a:rPr kumimoji="0" lang="it-IT" sz="2000" b="0" i="0" u="none" strike="noStrike" kern="0" cap="none" spc="0" normalizeH="0" baseline="0" noProof="0" dirty="0">
                <a:ln>
                  <a:noFill/>
                </a:ln>
                <a:solidFill>
                  <a:srgbClr val="0D395A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: portare il fenomeno di criticità di sicurezza della rete carburanti all’attenzione del Governo e delle Forze di polizia  rappresentandone le dimensioni effettive e i rischi connessi, mettendo a disposizione i dati e le informazioni in possesso del settore petrolifero per attivare  sinergie sistematiche, anche di tipo informativo.</a:t>
            </a:r>
            <a:endParaRPr kumimoji="0" lang="it-IT" sz="1800" b="0" i="0" u="none" strike="noStrike" kern="0" cap="none" spc="0" normalizeH="0" baseline="0" noProof="0" dirty="0">
              <a:ln>
                <a:noFill/>
              </a:ln>
              <a:solidFill>
                <a:srgbClr val="0D395A"/>
              </a:solidFill>
              <a:effectLst/>
              <a:uLnTx/>
              <a:uFillTx/>
              <a:latin typeface="Bahnschrift" panose="020B0502040204020203" pitchFamily="34" charset="0"/>
              <a:ea typeface="+mj-ea"/>
              <a:cs typeface="+mj-cs"/>
              <a:sym typeface="Calibri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598D6E8D-3FA9-3096-702F-CCB1B483F9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5960" y="739903"/>
            <a:ext cx="5535681" cy="6050981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CCBB3760-70EE-98BA-B6A1-C7D1BCED1151}"/>
              </a:ext>
            </a:extLst>
          </p:cNvPr>
          <p:cNvSpPr txBox="1"/>
          <p:nvPr/>
        </p:nvSpPr>
        <p:spPr>
          <a:xfrm>
            <a:off x="5946087" y="6575102"/>
            <a:ext cx="3177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26995645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olo 3">
            <a:extLst>
              <a:ext uri="{FF2B5EF4-FFF2-40B4-BE49-F238E27FC236}">
                <a16:creationId xmlns:a16="http://schemas.microsoft.com/office/drawing/2014/main" id="{8EB03ECA-05F7-B182-9663-EB7DF18C8077}"/>
              </a:ext>
            </a:extLst>
          </p:cNvPr>
          <p:cNvSpPr txBox="1">
            <a:spLocks/>
          </p:cNvSpPr>
          <p:nvPr/>
        </p:nvSpPr>
        <p:spPr>
          <a:xfrm>
            <a:off x="28575" y="183087"/>
            <a:ext cx="9361040" cy="576263"/>
          </a:xfrm>
          <a:prstGeom prst="rect">
            <a:avLst/>
          </a:prstGeom>
        </p:spPr>
        <p:txBody>
          <a:bodyPr lIns="68580" tIns="34290" rIns="68580" bIns="3429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defRPr/>
            </a:pPr>
            <a:r>
              <a:rPr lang="it-IT" sz="2400" kern="0" dirty="0">
                <a:solidFill>
                  <a:srgbClr val="124166"/>
                </a:solidFill>
                <a:latin typeface="Bahnschrift" panose="020B0502040204020203" pitchFamily="34" charset="0"/>
                <a:ea typeface="Verdana"/>
                <a:sym typeface="Arial"/>
              </a:rPr>
              <a:t>Evoluzione attacchi agli accettatori di banconote (OPT)</a:t>
            </a:r>
          </a:p>
          <a:p>
            <a:pPr marL="457200" lvl="0" indent="-457200">
              <a:buFont typeface="+mj-lt"/>
              <a:buAutoNum type="arabicPeriod"/>
            </a:pPr>
            <a:endParaRPr lang="it-IT" sz="2400" dirty="0">
              <a:solidFill>
                <a:srgbClr val="003960"/>
              </a:solidFill>
              <a:latin typeface="Bahnschrift" panose="020B0502040204020203" pitchFamily="34" charset="0"/>
              <a:ea typeface="+mj-ea"/>
              <a:cs typeface="+mj-cs"/>
            </a:endParaRP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DCB26F23-D0BE-8732-290C-9D573C7C859D}"/>
              </a:ext>
            </a:extLst>
          </p:cNvPr>
          <p:cNvSpPr txBox="1"/>
          <p:nvPr/>
        </p:nvSpPr>
        <p:spPr>
          <a:xfrm>
            <a:off x="5946087" y="6575102"/>
            <a:ext cx="3241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14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15092363-5F34-FA57-B4B9-AAA2A4AEAB60}"/>
              </a:ext>
            </a:extLst>
          </p:cNvPr>
          <p:cNvSpPr txBox="1"/>
          <p:nvPr/>
        </p:nvSpPr>
        <p:spPr>
          <a:xfrm>
            <a:off x="7551755" y="5675399"/>
            <a:ext cx="854075" cy="1084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350" b="1" dirty="0">
                <a:solidFill>
                  <a:srgbClr val="124166"/>
                </a:solidFill>
                <a:latin typeface="Arial Narrow" panose="020B0606020202030204" pitchFamily="34" charset="0"/>
              </a:rPr>
              <a:t>1° Circ. DCPC</a:t>
            </a:r>
          </a:p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350" b="1" dirty="0">
                <a:solidFill>
                  <a:srgbClr val="124166"/>
                </a:solidFill>
                <a:latin typeface="Arial Narrow" panose="020B0606020202030204" pitchFamily="34" charset="0"/>
              </a:rPr>
              <a:t>Corsi a FFO</a:t>
            </a:r>
          </a:p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050" b="1" i="1" dirty="0">
              <a:solidFill>
                <a:srgbClr val="124166"/>
              </a:solidFill>
              <a:latin typeface="Calibri" panose="020F0502020204030204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7879CB4B-AAB0-F27A-7A2D-066A89E646B5}"/>
              </a:ext>
            </a:extLst>
          </p:cNvPr>
          <p:cNvSpPr txBox="1"/>
          <p:nvPr/>
        </p:nvSpPr>
        <p:spPr>
          <a:xfrm>
            <a:off x="8278035" y="5705689"/>
            <a:ext cx="854075" cy="1454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350" b="1" dirty="0">
                <a:solidFill>
                  <a:srgbClr val="124166"/>
                </a:solidFill>
                <a:latin typeface="Arial Narrow" panose="020B0606020202030204" pitchFamily="34" charset="0"/>
              </a:rPr>
              <a:t>2° </a:t>
            </a:r>
            <a:r>
              <a:rPr lang="it-IT" sz="1350" b="1" dirty="0" err="1">
                <a:solidFill>
                  <a:srgbClr val="124166"/>
                </a:solidFill>
                <a:latin typeface="Arial Narrow" panose="020B0606020202030204" pitchFamily="34" charset="0"/>
              </a:rPr>
              <a:t>Circ</a:t>
            </a:r>
            <a:r>
              <a:rPr lang="it-IT" sz="1350" b="1" dirty="0">
                <a:solidFill>
                  <a:srgbClr val="124166"/>
                </a:solidFill>
                <a:latin typeface="Arial Narrow" panose="020B0606020202030204" pitchFamily="34" charset="0"/>
              </a:rPr>
              <a:t> DCPC</a:t>
            </a:r>
          </a:p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350" b="1" dirty="0">
                <a:solidFill>
                  <a:srgbClr val="124166"/>
                </a:solidFill>
                <a:latin typeface="Arial Narrow" panose="020B0606020202030204" pitchFamily="34" charset="0"/>
              </a:rPr>
              <a:t>Corsi a FFO</a:t>
            </a:r>
          </a:p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200" b="1" dirty="0">
              <a:solidFill>
                <a:srgbClr val="124166"/>
              </a:solidFill>
              <a:latin typeface="Arial Narrow" panose="020B0606020202030204" pitchFamily="34" charset="0"/>
            </a:endParaRPr>
          </a:p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200" b="1" i="1" dirty="0">
              <a:solidFill>
                <a:srgbClr val="124166"/>
              </a:solidFill>
              <a:latin typeface="Arial Narrow" panose="020B0606020202030204" pitchFamily="34" charset="0"/>
            </a:endParaRPr>
          </a:p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050" b="1" i="1" dirty="0">
              <a:solidFill>
                <a:srgbClr val="124166"/>
              </a:solidFill>
              <a:latin typeface="Calibri" panose="020F0502020204030204"/>
            </a:endParaRPr>
          </a:p>
        </p:txBody>
      </p:sp>
      <p:sp>
        <p:nvSpPr>
          <p:cNvPr id="5" name="CasellaDiTesto 12">
            <a:extLst>
              <a:ext uri="{FF2B5EF4-FFF2-40B4-BE49-F238E27FC236}">
                <a16:creationId xmlns:a16="http://schemas.microsoft.com/office/drawing/2014/main" id="{14A82B0A-1E91-FE57-2C0B-B23000E26331}"/>
              </a:ext>
            </a:extLst>
          </p:cNvPr>
          <p:cNvSpPr txBox="1"/>
          <p:nvPr/>
        </p:nvSpPr>
        <p:spPr>
          <a:xfrm>
            <a:off x="3324178" y="4451437"/>
            <a:ext cx="1338263" cy="715962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350" b="1" dirty="0">
                <a:solidFill>
                  <a:srgbClr val="124166"/>
                </a:solidFill>
                <a:latin typeface="Arial Narrow" panose="020B0606020202030204" pitchFamily="34" charset="0"/>
              </a:rPr>
              <a:t>Standard tecnici di security con </a:t>
            </a:r>
            <a:r>
              <a:rPr lang="it-IT" sz="1350" b="1" dirty="0" err="1">
                <a:solidFill>
                  <a:srgbClr val="124166"/>
                </a:solidFill>
                <a:latin typeface="Arial Narrow" panose="020B0606020202030204" pitchFamily="34" charset="0"/>
              </a:rPr>
              <a:t>Acism</a:t>
            </a:r>
            <a:endParaRPr lang="it-IT" sz="1350" b="1" dirty="0">
              <a:solidFill>
                <a:srgbClr val="124166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CasellaDiTesto 12">
            <a:extLst>
              <a:ext uri="{FF2B5EF4-FFF2-40B4-BE49-F238E27FC236}">
                <a16:creationId xmlns:a16="http://schemas.microsoft.com/office/drawing/2014/main" id="{DE5EE021-F53E-CB80-0F89-72E6819CA44E}"/>
              </a:ext>
            </a:extLst>
          </p:cNvPr>
          <p:cNvSpPr txBox="1"/>
          <p:nvPr/>
        </p:nvSpPr>
        <p:spPr>
          <a:xfrm>
            <a:off x="4223426" y="5139206"/>
            <a:ext cx="2251075" cy="506413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350" b="1" dirty="0">
                <a:solidFill>
                  <a:srgbClr val="124166"/>
                </a:solidFill>
                <a:latin typeface="Arial Narrow" panose="020B0606020202030204" pitchFamily="34" charset="0"/>
              </a:rPr>
              <a:t>Tavoli di confronto con Presidio antifrodi e OSSIF 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9C60E209-3615-8CFC-B05F-F94F65F8379C}"/>
              </a:ext>
            </a:extLst>
          </p:cNvPr>
          <p:cNvSpPr txBox="1"/>
          <p:nvPr/>
        </p:nvSpPr>
        <p:spPr>
          <a:xfrm>
            <a:off x="8262823" y="4172814"/>
            <a:ext cx="884505" cy="669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050" b="1" dirty="0">
              <a:solidFill>
                <a:srgbClr val="124166"/>
              </a:solidFill>
              <a:latin typeface="Arial Narrow" panose="020B0606020202030204" pitchFamily="34" charset="0"/>
            </a:endParaRPr>
          </a:p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350" b="1" dirty="0">
                <a:solidFill>
                  <a:srgbClr val="124166"/>
                </a:solidFill>
                <a:latin typeface="Arial Narrow" panose="020B0606020202030204" pitchFamily="34" charset="0"/>
              </a:rPr>
              <a:t>Focus ruspe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6EC1FB4D-A6B0-972C-CB87-3F30D78E6413}"/>
              </a:ext>
            </a:extLst>
          </p:cNvPr>
          <p:cNvSpPr txBox="1"/>
          <p:nvPr/>
        </p:nvSpPr>
        <p:spPr>
          <a:xfrm>
            <a:off x="6871702" y="4319338"/>
            <a:ext cx="817562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350" b="1" dirty="0">
                <a:solidFill>
                  <a:srgbClr val="124166"/>
                </a:solidFill>
                <a:latin typeface="Arial Narrow" panose="020B0606020202030204" pitchFamily="34" charset="0"/>
              </a:rPr>
              <a:t>Progetto Punti Vendita sicuri </a:t>
            </a:r>
          </a:p>
        </p:txBody>
      </p:sp>
      <p:pic>
        <p:nvPicPr>
          <p:cNvPr id="11" name="Immagine 3">
            <a:extLst>
              <a:ext uri="{FF2B5EF4-FFF2-40B4-BE49-F238E27FC236}">
                <a16:creationId xmlns:a16="http://schemas.microsoft.com/office/drawing/2014/main" id="{527FE550-6F8B-BC4F-0C6C-471C2F169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665" y="4639028"/>
            <a:ext cx="1166812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magine 9">
            <a:extLst>
              <a:ext uri="{FF2B5EF4-FFF2-40B4-BE49-F238E27FC236}">
                <a16:creationId xmlns:a16="http://schemas.microsoft.com/office/drawing/2014/main" id="{A15DF6C0-55A7-C472-595D-C6956D62F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622" y="5111478"/>
            <a:ext cx="8953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856281B3-DF7D-3ACF-A2FC-D7228977DB8C}"/>
              </a:ext>
            </a:extLst>
          </p:cNvPr>
          <p:cNvSpPr txBox="1"/>
          <p:nvPr/>
        </p:nvSpPr>
        <p:spPr>
          <a:xfrm>
            <a:off x="7252512" y="5167399"/>
            <a:ext cx="1452563" cy="508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350" b="1" dirty="0">
                <a:solidFill>
                  <a:srgbClr val="124166"/>
                </a:solidFill>
                <a:latin typeface="Arial Narrow" panose="020B0606020202030204" pitchFamily="34" charset="0"/>
              </a:rPr>
              <a:t>Vademecum antirapina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959332CE-BC16-06AB-6237-025B3A622B56}"/>
              </a:ext>
            </a:extLst>
          </p:cNvPr>
          <p:cNvSpPr txBox="1"/>
          <p:nvPr/>
        </p:nvSpPr>
        <p:spPr>
          <a:xfrm>
            <a:off x="5687106" y="4440991"/>
            <a:ext cx="1063625" cy="508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350" b="1" dirty="0">
                <a:solidFill>
                  <a:srgbClr val="124166"/>
                </a:solidFill>
                <a:latin typeface="Arial Narrow" panose="020B0606020202030204" pitchFamily="34" charset="0"/>
              </a:rPr>
              <a:t>Progetto zero contanti</a:t>
            </a:r>
          </a:p>
        </p:txBody>
      </p:sp>
      <p:pic>
        <p:nvPicPr>
          <p:cNvPr id="15" name="Picture 2" descr="ABI">
            <a:extLst>
              <a:ext uri="{FF2B5EF4-FFF2-40B4-BE49-F238E27FC236}">
                <a16:creationId xmlns:a16="http://schemas.microsoft.com/office/drawing/2014/main" id="{C605A0DF-2A76-FAE4-3015-1F39877642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072" b="-978"/>
          <a:stretch>
            <a:fillRect/>
          </a:stretch>
        </p:blipFill>
        <p:spPr bwMode="auto">
          <a:xfrm>
            <a:off x="1842026" y="5139207"/>
            <a:ext cx="639763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 descr="Direzione Centrale della Polizia Criminale - Servizio per l'Analisi  Criminale - Interpello - Sindacato Autonomo Polizia Penitenziaria">
            <a:extLst>
              <a:ext uri="{FF2B5EF4-FFF2-40B4-BE49-F238E27FC236}">
                <a16:creationId xmlns:a16="http://schemas.microsoft.com/office/drawing/2014/main" id="{4E2334B0-B14C-42E7-6B46-4D640C8C23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304" y="5779276"/>
            <a:ext cx="744538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31DEE147-3522-E9A1-049B-0A520C45A7C5}"/>
              </a:ext>
            </a:extLst>
          </p:cNvPr>
          <p:cNvSpPr txBox="1"/>
          <p:nvPr/>
        </p:nvSpPr>
        <p:spPr>
          <a:xfrm>
            <a:off x="2680110" y="5139207"/>
            <a:ext cx="1385887" cy="506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350" b="1" dirty="0">
                <a:solidFill>
                  <a:srgbClr val="124166"/>
                </a:solidFill>
                <a:latin typeface="Arial Narrow" panose="020B0606020202030204" pitchFamily="34" charset="0"/>
              </a:rPr>
              <a:t>Adesione a OSSIF </a:t>
            </a:r>
            <a:endParaRPr lang="it-IT" sz="1350" dirty="0">
              <a:solidFill>
                <a:srgbClr val="124166"/>
              </a:solidFill>
              <a:latin typeface="Calibri" panose="020F0502020204030204"/>
            </a:endParaRP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BEF4170C-467F-72AE-6C92-C654A264F3F1}"/>
              </a:ext>
            </a:extLst>
          </p:cNvPr>
          <p:cNvSpPr txBox="1"/>
          <p:nvPr/>
        </p:nvSpPr>
        <p:spPr>
          <a:xfrm>
            <a:off x="9180258" y="4349359"/>
            <a:ext cx="884504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350" b="1" dirty="0">
                <a:solidFill>
                  <a:srgbClr val="124166"/>
                </a:solidFill>
                <a:latin typeface="Arial Narrow" panose="020B0606020202030204" pitchFamily="34" charset="0"/>
              </a:rPr>
              <a:t>Dati trimestrali al SAC</a:t>
            </a: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158CA8F8-778B-A0B9-4589-77EC76A9894D}"/>
              </a:ext>
            </a:extLst>
          </p:cNvPr>
          <p:cNvSpPr txBox="1"/>
          <p:nvPr/>
        </p:nvSpPr>
        <p:spPr>
          <a:xfrm>
            <a:off x="9173694" y="5711660"/>
            <a:ext cx="757380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350" b="1" i="0" u="none" strike="noStrike" kern="120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3° </a:t>
            </a:r>
            <a:r>
              <a:rPr kumimoji="0" lang="it-IT" sz="1350" b="1" i="0" u="none" strike="noStrike" kern="1200" cap="none" spc="0" normalizeH="0" baseline="0" noProof="0" dirty="0" err="1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Circ</a:t>
            </a:r>
            <a:r>
              <a:rPr kumimoji="0" lang="it-IT" sz="1350" b="1" i="0" u="none" strike="noStrike" kern="120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DCPC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350" b="1" i="0" u="none" strike="noStrike" kern="120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Corsi a FFO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1" i="0" u="none" strike="noStrike" kern="1200" cap="none" spc="0" normalizeH="0" baseline="0" noProof="0" dirty="0">
              <a:ln>
                <a:noFill/>
              </a:ln>
              <a:solidFill>
                <a:srgbClr val="124166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1" i="1" u="none" strike="noStrike" kern="1200" cap="none" spc="0" normalizeH="0" baseline="0" noProof="0" dirty="0">
              <a:ln>
                <a:noFill/>
              </a:ln>
              <a:solidFill>
                <a:srgbClr val="124166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07013E64-0221-6426-C139-435703B4B709}"/>
              </a:ext>
            </a:extLst>
          </p:cNvPr>
          <p:cNvSpPr txBox="1"/>
          <p:nvPr/>
        </p:nvSpPr>
        <p:spPr>
          <a:xfrm>
            <a:off x="10086041" y="4349359"/>
            <a:ext cx="884504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350" b="1" dirty="0">
                <a:solidFill>
                  <a:srgbClr val="124166"/>
                </a:solidFill>
                <a:latin typeface="Arial Narrow" panose="020B0606020202030204" pitchFamily="34" charset="0"/>
              </a:rPr>
              <a:t>Dati trimestrali al SAC</a:t>
            </a:r>
          </a:p>
        </p:txBody>
      </p:sp>
      <p:graphicFrame>
        <p:nvGraphicFramePr>
          <p:cNvPr id="6" name="Grafico 5">
            <a:extLst>
              <a:ext uri="{FF2B5EF4-FFF2-40B4-BE49-F238E27FC236}">
                <a16:creationId xmlns:a16="http://schemas.microsoft.com/office/drawing/2014/main" id="{D38DB1A2-18A5-4C8A-A23F-4FC4E09DAE6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7310250"/>
              </p:ext>
            </p:extLst>
          </p:nvPr>
        </p:nvGraphicFramePr>
        <p:xfrm>
          <a:off x="616830" y="921634"/>
          <a:ext cx="10140551" cy="33167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7" name="CasellaDiTesto 12">
            <a:extLst>
              <a:ext uri="{FF2B5EF4-FFF2-40B4-BE49-F238E27FC236}">
                <a16:creationId xmlns:a16="http://schemas.microsoft.com/office/drawing/2014/main" id="{5672A463-FAF0-8125-1FC3-74A48AB0A39C}"/>
              </a:ext>
            </a:extLst>
          </p:cNvPr>
          <p:cNvSpPr txBox="1"/>
          <p:nvPr/>
        </p:nvSpPr>
        <p:spPr>
          <a:xfrm>
            <a:off x="10250323" y="4003856"/>
            <a:ext cx="2251075" cy="300082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350" dirty="0">
                <a:latin typeface="Bahnschrift" panose="020B0502040204020203" pitchFamily="34" charset="0"/>
              </a:rPr>
              <a:t>* </a:t>
            </a:r>
            <a:r>
              <a:rPr lang="it-IT" sz="900" dirty="0">
                <a:latin typeface="Bahnschrift" panose="020B0502040204020203" pitchFamily="34" charset="0"/>
              </a:rPr>
              <a:t>Dati associate unem</a:t>
            </a:r>
          </a:p>
        </p:txBody>
      </p:sp>
      <p:sp>
        <p:nvSpPr>
          <p:cNvPr id="18" name="CasellaDiTesto 12">
            <a:extLst>
              <a:ext uri="{FF2B5EF4-FFF2-40B4-BE49-F238E27FC236}">
                <a16:creationId xmlns:a16="http://schemas.microsoft.com/office/drawing/2014/main" id="{799E262E-A553-6BEA-4F20-E21A055C1F84}"/>
              </a:ext>
            </a:extLst>
          </p:cNvPr>
          <p:cNvSpPr txBox="1"/>
          <p:nvPr/>
        </p:nvSpPr>
        <p:spPr>
          <a:xfrm>
            <a:off x="28575" y="4225438"/>
            <a:ext cx="2251075" cy="246221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000" dirty="0">
                <a:latin typeface="Bahnschrift" panose="020B0502040204020203" pitchFamily="34" charset="0"/>
              </a:rPr>
              <a:t>Fonte: Dati Rapporto </a:t>
            </a:r>
            <a:r>
              <a:rPr lang="it-IT" sz="1000" dirty="0" err="1">
                <a:latin typeface="Bahnschrift" panose="020B0502040204020203" pitchFamily="34" charset="0"/>
              </a:rPr>
              <a:t>Ossif</a:t>
            </a:r>
            <a:endParaRPr lang="it-IT" sz="10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38189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magine 8">
            <a:extLst>
              <a:ext uri="{FF2B5EF4-FFF2-40B4-BE49-F238E27FC236}">
                <a16:creationId xmlns:a16="http://schemas.microsoft.com/office/drawing/2014/main" id="{24A70F17-20B9-49A0-B890-E14FA4FA57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5905499" y="601523"/>
            <a:ext cx="5895976" cy="3295012"/>
          </a:xfrm>
          <a:prstGeom prst="rect">
            <a:avLst/>
          </a:prstGeom>
        </p:spPr>
      </p:pic>
      <p:pic>
        <p:nvPicPr>
          <p:cNvPr id="152" name="Fondale_4.jpg" descr="Fondale_4.jpg"/>
          <p:cNvPicPr>
            <a:picLocks noChangeAspect="1"/>
          </p:cNvPicPr>
          <p:nvPr/>
        </p:nvPicPr>
        <p:blipFill>
          <a:blip r:embed="rId3"/>
          <a:srcRect l="10961" t="21801" r="10961" b="38728"/>
          <a:stretch>
            <a:fillRect/>
          </a:stretch>
        </p:blipFill>
        <p:spPr>
          <a:xfrm>
            <a:off x="-10880369" y="0"/>
            <a:ext cx="2910179" cy="827536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“testo”"/>
          <p:cNvSpPr txBox="1"/>
          <p:nvPr/>
        </p:nvSpPr>
        <p:spPr>
          <a:xfrm>
            <a:off x="84143" y="64144"/>
            <a:ext cx="9178834" cy="4821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>
              <a:defRPr sz="5800">
                <a:solidFill>
                  <a:srgbClr val="409892"/>
                </a:solidFill>
                <a:latin typeface="Futura"/>
                <a:ea typeface="Futura"/>
                <a:cs typeface="Futura"/>
                <a:sym typeface="Futura"/>
              </a:defRPr>
            </a:lvl1pPr>
          </a:lstStyle>
          <a:p>
            <a:pPr defTabSz="1219170" eaLnBrk="0" fontAlgn="base" hangingPunct="1"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sz="2400" dirty="0">
                <a:solidFill>
                  <a:srgbClr val="003960"/>
                </a:solidFill>
                <a:latin typeface="Bahnschrift" panose="020B0502040204020203" pitchFamily="34" charset="0"/>
                <a:ea typeface="+mj-ea"/>
                <a:cs typeface="+mj-cs"/>
              </a:rPr>
              <a:t>La</a:t>
            </a:r>
            <a:r>
              <a:rPr lang="it-IT" sz="2800" dirty="0">
                <a:solidFill>
                  <a:srgbClr val="003960"/>
                </a:solidFill>
                <a:latin typeface="Bahnschrift" panose="020B0502040204020203" pitchFamily="34" charset="0"/>
                <a:ea typeface="+mj-ea"/>
                <a:cs typeface="Calibri Light"/>
              </a:rPr>
              <a:t> </a:t>
            </a:r>
            <a:r>
              <a:rPr lang="it-IT" sz="2400" dirty="0">
                <a:solidFill>
                  <a:srgbClr val="003960"/>
                </a:solidFill>
                <a:latin typeface="Bahnschrift" panose="020B0502040204020203" pitchFamily="34" charset="0"/>
                <a:ea typeface="+mj-ea"/>
                <a:cs typeface="+mj-cs"/>
              </a:rPr>
              <a:t>sicurezza partecipata: i corsi per le forze di polizia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44695544-8620-4C04-83F3-35E55F6640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500" y="3320926"/>
            <a:ext cx="5734595" cy="299625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66CA3A1D-FE6B-46AA-9201-7A2056AA5C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76" r="1104" b="10945"/>
          <a:stretch/>
        </p:blipFill>
        <p:spPr bwMode="auto">
          <a:xfrm>
            <a:off x="-13500" y="1040625"/>
            <a:ext cx="5671349" cy="311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“testo”">
            <a:extLst>
              <a:ext uri="{FF2B5EF4-FFF2-40B4-BE49-F238E27FC236}">
                <a16:creationId xmlns:a16="http://schemas.microsoft.com/office/drawing/2014/main" id="{36C4D1BA-493D-4A61-8F0E-BD1D15AE02C7}"/>
              </a:ext>
            </a:extLst>
          </p:cNvPr>
          <p:cNvSpPr txBox="1"/>
          <p:nvPr/>
        </p:nvSpPr>
        <p:spPr>
          <a:xfrm>
            <a:off x="6411730" y="665611"/>
            <a:ext cx="5170497" cy="3590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>
              <a:defRPr sz="5800">
                <a:solidFill>
                  <a:srgbClr val="409892"/>
                </a:solidFill>
                <a:latin typeface="Futura"/>
                <a:ea typeface="Futura"/>
                <a:cs typeface="Futura"/>
                <a:sym typeface="Futura"/>
              </a:defRPr>
            </a:lvl1pPr>
          </a:lstStyle>
          <a:p>
            <a:pPr defTabSz="1219170" eaLnBrk="0" fontAlgn="base" hangingPunct="1"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sz="2000" b="1" kern="1200" dirty="0">
                <a:solidFill>
                  <a:schemeClr val="bg1"/>
                </a:solidFill>
                <a:latin typeface="Bahnschrift" panose="020B0502040204020203" pitchFamily="34" charset="0"/>
                <a:ea typeface="+mj-ea"/>
                <a:cs typeface="Calibri Light"/>
              </a:rPr>
              <a:t>Corso Prefettura di Trieste, 27 aprile 2021</a:t>
            </a:r>
          </a:p>
        </p:txBody>
      </p:sp>
      <p:sp>
        <p:nvSpPr>
          <p:cNvPr id="8" name="“testo”">
            <a:extLst>
              <a:ext uri="{FF2B5EF4-FFF2-40B4-BE49-F238E27FC236}">
                <a16:creationId xmlns:a16="http://schemas.microsoft.com/office/drawing/2014/main" id="{21FF31BF-E7AA-462B-A43F-535075220195}"/>
              </a:ext>
            </a:extLst>
          </p:cNvPr>
          <p:cNvSpPr txBox="1"/>
          <p:nvPr/>
        </p:nvSpPr>
        <p:spPr>
          <a:xfrm>
            <a:off x="236925" y="681552"/>
            <a:ext cx="5170497" cy="3590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>
              <a:defRPr sz="5800">
                <a:solidFill>
                  <a:srgbClr val="409892"/>
                </a:solidFill>
                <a:latin typeface="Futura"/>
                <a:ea typeface="Futura"/>
                <a:cs typeface="Futura"/>
                <a:sym typeface="Futura"/>
              </a:defRPr>
            </a:lvl1pPr>
          </a:lstStyle>
          <a:p>
            <a:pPr defTabSz="1219170" eaLnBrk="0" fontAlgn="base" hangingPunct="1"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sz="2000" b="1" kern="1200" dirty="0">
                <a:solidFill>
                  <a:srgbClr val="003960"/>
                </a:solidFill>
                <a:latin typeface="Bahnschrift" panose="020B0502040204020203" pitchFamily="34" charset="0"/>
                <a:ea typeface="+mj-ea"/>
                <a:cs typeface="Calibri Light"/>
              </a:rPr>
              <a:t>Corso Prefettura di Trento, 3 dicembre 2019</a:t>
            </a:r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id="{BEF508A7-7A3F-48DB-ACE0-53A3028E4A6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-383" b="8574"/>
          <a:stretch/>
        </p:blipFill>
        <p:spPr>
          <a:xfrm>
            <a:off x="5905499" y="3646966"/>
            <a:ext cx="6143626" cy="3031099"/>
          </a:xfrm>
          <a:prstGeom prst="rect">
            <a:avLst/>
          </a:prstGeom>
        </p:spPr>
      </p:pic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F70106DC-A6D0-4798-8982-F817418693E8}"/>
              </a:ext>
            </a:extLst>
          </p:cNvPr>
          <p:cNvSpPr txBox="1"/>
          <p:nvPr/>
        </p:nvSpPr>
        <p:spPr>
          <a:xfrm>
            <a:off x="6907921" y="3711869"/>
            <a:ext cx="45219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 eaLnBrk="0" fontAlgn="base" hangingPunct="1"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it-IT" sz="1800" b="1" kern="1200" dirty="0">
                <a:solidFill>
                  <a:schemeClr val="bg1"/>
                </a:solidFill>
                <a:latin typeface="Bahnschrift" panose="020B0502040204020203" pitchFamily="34" charset="0"/>
                <a:ea typeface="+mj-ea"/>
                <a:cs typeface="Calibri Light"/>
              </a:rPr>
              <a:t>Corso Prefettura di Novara, 9 giugno 2021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41BBFD11-CCA5-2D69-10EF-CD0D9EA98797}"/>
              </a:ext>
            </a:extLst>
          </p:cNvPr>
          <p:cNvSpPr txBox="1"/>
          <p:nvPr/>
        </p:nvSpPr>
        <p:spPr>
          <a:xfrm>
            <a:off x="5607409" y="6428495"/>
            <a:ext cx="5994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32749507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65">
            <a:extLst>
              <a:ext uri="{FF2B5EF4-FFF2-40B4-BE49-F238E27FC236}">
                <a16:creationId xmlns:a16="http://schemas.microsoft.com/office/drawing/2014/main" id="{7D01B46D-C991-459B-BB2C-46C97A25DB9B}"/>
              </a:ext>
            </a:extLst>
          </p:cNvPr>
          <p:cNvSpPr txBox="1">
            <a:spLocks/>
          </p:cNvSpPr>
          <p:nvPr/>
        </p:nvSpPr>
        <p:spPr bwMode="auto">
          <a:xfrm>
            <a:off x="178981" y="0"/>
            <a:ext cx="8808775" cy="54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5" tIns="91425" rIns="91425" bIns="91425" numCol="1" rtlCol="0" anchor="b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defRPr/>
            </a:pPr>
            <a:r>
              <a:rPr kumimoji="0" lang="it-IT" sz="2000" b="0" i="0" u="none" strike="noStrike" kern="120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sym typeface="Calibri"/>
              </a:rPr>
              <a:t> </a:t>
            </a:r>
            <a:r>
              <a:rPr lang="it-IT" sz="2000" b="0" dirty="0">
                <a:solidFill>
                  <a:srgbClr val="003960"/>
                </a:solidFill>
                <a:latin typeface="Bahnschrift" panose="020B0502040204020203" pitchFamily="34" charset="0"/>
                <a:ea typeface="+mj-ea"/>
                <a:cs typeface="+mj-cs"/>
              </a:rPr>
              <a:t>Cybersecurity</a:t>
            </a:r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C4474841-4FEB-4D3A-8FFD-55B13912DAE8}"/>
              </a:ext>
            </a:extLst>
          </p:cNvPr>
          <p:cNvSpPr/>
          <p:nvPr/>
        </p:nvSpPr>
        <p:spPr>
          <a:xfrm>
            <a:off x="344905" y="1412776"/>
            <a:ext cx="390079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sym typeface="Calibri"/>
              </a:rPr>
              <a:t>Le strutture petrolifere ed energetiche sono </a:t>
            </a:r>
            <a:r>
              <a:rPr kumimoji="0" lang="it-IT" sz="1800" b="1" i="0" u="none" strike="noStrike" kern="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sym typeface="Calibri"/>
              </a:rPr>
              <a:t>considerate infrastrutture critiche di interesse pubblico </a:t>
            </a:r>
            <a: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sym typeface="Calibri"/>
              </a:rPr>
              <a:t>e svolgono un ruolo di  servizi essenziali</a:t>
            </a:r>
          </a:p>
          <a:p>
            <a:pPr marL="285750" marR="0" lvl="0" indent="-285750" algn="just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it-IT" sz="1800" b="0" i="0" u="none" strike="noStrike" kern="0" cap="none" spc="0" normalizeH="0" baseline="0" noProof="0" dirty="0">
              <a:ln>
                <a:noFill/>
              </a:ln>
              <a:solidFill>
                <a:srgbClr val="124166"/>
              </a:solidFill>
              <a:effectLst/>
              <a:uLnTx/>
              <a:uFillTx/>
              <a:latin typeface="Bahnschrift" panose="020B0502040204020203" pitchFamily="34" charset="0"/>
              <a:sym typeface="Calibri"/>
            </a:endParaRPr>
          </a:p>
          <a:p>
            <a:pPr marL="285750" marR="0" lvl="0" indent="-285750" algn="just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it-IT" sz="1800" b="0" i="0" u="none" strike="noStrike" kern="0" cap="none" spc="0" normalizeH="0" baseline="0" noProof="0" dirty="0">
              <a:ln>
                <a:noFill/>
              </a:ln>
              <a:solidFill>
                <a:srgbClr val="124166"/>
              </a:solidFill>
              <a:effectLst/>
              <a:uLnTx/>
              <a:uFillTx/>
              <a:latin typeface="Bahnschrift" panose="020B0502040204020203" pitchFamily="34" charset="0"/>
              <a:sym typeface="Calibri"/>
            </a:endParaRPr>
          </a:p>
          <a:p>
            <a:pPr marL="285750" marR="0" lvl="0" indent="-285750" algn="just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t-IT" sz="1800" b="1" i="0" u="none" strike="noStrike" kern="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sym typeface="Calibri"/>
              </a:rPr>
              <a:t>L’alto livello di automazione </a:t>
            </a:r>
            <a: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sym typeface="Calibri"/>
              </a:rPr>
              <a:t>degli impianti di produzione e distribuzione dei carburanti e utilizzo di tecnologie IoT, per  innovazione di processo, di prodotto, hanno richiesto un </a:t>
            </a:r>
            <a:r>
              <a:rPr kumimoji="0" lang="it-IT" sz="1800" b="1" i="0" u="none" strike="noStrike" kern="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sym typeface="Calibri"/>
              </a:rPr>
              <a:t>potenziamento della sicurezza informati</a:t>
            </a:r>
            <a: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srgbClr val="124166"/>
                </a:solidFill>
                <a:effectLst/>
                <a:uLnTx/>
                <a:uFillTx/>
                <a:latin typeface="Bahnschrift" panose="020B0502040204020203" pitchFamily="34" charset="0"/>
                <a:sym typeface="Calibri"/>
              </a:rPr>
              <a:t>ca per tutelare questi sistemi “aperti” e connessi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29C30708-B5EA-9917-065D-ECE59C3CED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1864" y="1699057"/>
            <a:ext cx="6865661" cy="312075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1F837F88-E559-FB76-D410-0BB29A205763}"/>
              </a:ext>
            </a:extLst>
          </p:cNvPr>
          <p:cNvSpPr txBox="1"/>
          <p:nvPr/>
        </p:nvSpPr>
        <p:spPr>
          <a:xfrm>
            <a:off x="5946087" y="6575102"/>
            <a:ext cx="3145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31700849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>
            <a:extLst>
              <a:ext uri="{FF2B5EF4-FFF2-40B4-BE49-F238E27FC236}">
                <a16:creationId xmlns:a16="http://schemas.microsoft.com/office/drawing/2014/main" id="{B029F225-4914-76BE-2A76-79C2772B7D01}"/>
              </a:ext>
            </a:extLst>
          </p:cNvPr>
          <p:cNvSpPr txBox="1"/>
          <p:nvPr/>
        </p:nvSpPr>
        <p:spPr>
          <a:xfrm>
            <a:off x="8057778" y="3500989"/>
            <a:ext cx="366368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F0502020204030204" pitchFamily="2" charset="0"/>
                <a:ea typeface="+mj-ea"/>
                <a:cs typeface="+mj-cs"/>
                <a:sym typeface="Calibri"/>
              </a:rPr>
              <a:t>CNAIPIC - Centro Nazionale Anticrimine Informatico per la Protezione delle Infrastrutture Critiche.</a:t>
            </a:r>
            <a:b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  <a:sym typeface="Calibri"/>
              </a:rPr>
            </a:br>
            <a:endParaRPr kumimoji="0" lang="it-IT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  <a:sym typeface="Calibri"/>
            </a:endParaRP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83AE838F-2DD3-E1B1-CBA6-8695430F25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7928" y="3230214"/>
            <a:ext cx="2609850" cy="1752600"/>
          </a:xfrm>
          <a:prstGeom prst="rect">
            <a:avLst/>
          </a:prstGeom>
        </p:spPr>
      </p:pic>
      <p:sp>
        <p:nvSpPr>
          <p:cNvPr id="9" name="Shape 65">
            <a:extLst>
              <a:ext uri="{FF2B5EF4-FFF2-40B4-BE49-F238E27FC236}">
                <a16:creationId xmlns:a16="http://schemas.microsoft.com/office/drawing/2014/main" id="{C4F8917A-4D17-FD67-0F45-797D51E19E31}"/>
              </a:ext>
            </a:extLst>
          </p:cNvPr>
          <p:cNvSpPr txBox="1">
            <a:spLocks/>
          </p:cNvSpPr>
          <p:nvPr/>
        </p:nvSpPr>
        <p:spPr bwMode="auto">
          <a:xfrm>
            <a:off x="275735" y="148303"/>
            <a:ext cx="9357549" cy="54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5" tIns="91425" rIns="91425" bIns="91425" numCol="1" rtlCol="0" anchor="b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378" eaLnBrk="1" fontAlgn="auto" hangingPunct="1">
              <a:lnSpc>
                <a:spcPct val="9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it-IT" b="0" dirty="0">
                <a:solidFill>
                  <a:srgbClr val="003960"/>
                </a:solidFill>
                <a:latin typeface="Bahnschrift" panose="020B0502040204020203" pitchFamily="34" charset="0"/>
                <a:sym typeface="Calibri"/>
              </a:rPr>
              <a:t>La sicurezza partecipata per la prevenzione di crimini informatici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A15ECD2E-2922-1D1B-0DE4-D12B42489C9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602" t="18334" r="24098" b="51666"/>
          <a:stretch/>
        </p:blipFill>
        <p:spPr>
          <a:xfrm>
            <a:off x="5663952" y="910142"/>
            <a:ext cx="4905376" cy="2057401"/>
          </a:xfrm>
          <a:prstGeom prst="rect">
            <a:avLst/>
          </a:prstGeom>
        </p:spPr>
      </p:pic>
      <p:graphicFrame>
        <p:nvGraphicFramePr>
          <p:cNvPr id="13" name="Diagramma 12">
            <a:extLst>
              <a:ext uri="{FF2B5EF4-FFF2-40B4-BE49-F238E27FC236}">
                <a16:creationId xmlns:a16="http://schemas.microsoft.com/office/drawing/2014/main" id="{C4EB5CF8-F0FF-7AE1-80DC-4984E572B1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85326223"/>
              </p:ext>
            </p:extLst>
          </p:nvPr>
        </p:nvGraphicFramePr>
        <p:xfrm>
          <a:off x="-1032792" y="980728"/>
          <a:ext cx="5552888" cy="39975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1DA4D7BD-69CC-1101-8904-B8180D0A937A}"/>
              </a:ext>
            </a:extLst>
          </p:cNvPr>
          <p:cNvSpPr txBox="1"/>
          <p:nvPr/>
        </p:nvSpPr>
        <p:spPr>
          <a:xfrm>
            <a:off x="7248128" y="2814350"/>
            <a:ext cx="1908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  <a:sym typeface="Calibri"/>
              </a:rPr>
              <a:t>(</a:t>
            </a:r>
            <a:r>
              <a:rPr kumimoji="0" lang="it-IT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" panose="020B0502040204020203" pitchFamily="34" charset="0"/>
                <a:ea typeface="+mj-ea"/>
                <a:cs typeface="+mj-cs"/>
                <a:sym typeface="Calibri"/>
              </a:rPr>
              <a:t>Dicembre 2022)</a:t>
            </a:r>
            <a:endParaRPr kumimoji="0" lang="it-IT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" panose="020B0502040204020203" pitchFamily="34" charset="0"/>
              <a:ea typeface="+mj-ea"/>
              <a:cs typeface="+mj-cs"/>
              <a:sym typeface="Calibri"/>
            </a:endParaRP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53695211-AA12-A558-4574-1B23D1247680}"/>
              </a:ext>
            </a:extLst>
          </p:cNvPr>
          <p:cNvSpPr txBox="1"/>
          <p:nvPr/>
        </p:nvSpPr>
        <p:spPr>
          <a:xfrm>
            <a:off x="5946087" y="6575102"/>
            <a:ext cx="3129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17</a:t>
            </a:r>
          </a:p>
        </p:txBody>
      </p:sp>
    </p:spTree>
    <p:extLst>
      <p:ext uri="{BB962C8B-B14F-4D97-AF65-F5344CB8AC3E}">
        <p14:creationId xmlns:p14="http://schemas.microsoft.com/office/powerpoint/2010/main" val="22474422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hape 65">
            <a:extLst>
              <a:ext uri="{FF2B5EF4-FFF2-40B4-BE49-F238E27FC236}">
                <a16:creationId xmlns:a16="http://schemas.microsoft.com/office/drawing/2014/main" id="{D59809DA-9B9D-5422-5696-FF73DFBF5EC9}"/>
              </a:ext>
            </a:extLst>
          </p:cNvPr>
          <p:cNvSpPr txBox="1">
            <a:spLocks/>
          </p:cNvSpPr>
          <p:nvPr/>
        </p:nvSpPr>
        <p:spPr bwMode="auto">
          <a:xfrm>
            <a:off x="335360" y="260648"/>
            <a:ext cx="6605587" cy="40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69" tIns="68569" rIns="68569" bIns="68569" anchor="b"/>
          <a:lstStyle>
            <a:lvl1pPr defTabSz="912813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14350" indent="-171450" defTabSz="912813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 defTabSz="912813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 defTabSz="912813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 defTabSz="912813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000250" indent="-171450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457450" indent="-171450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914650" indent="-171450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371850" indent="-171450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378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it-IT" altLang="it-IT" sz="2400" dirty="0">
                <a:solidFill>
                  <a:srgbClr val="003960"/>
                </a:solidFill>
                <a:latin typeface="Bahnschrift" panose="020B0502040204020203" pitchFamily="34" charset="0"/>
                <a:ea typeface="+mj-ea"/>
                <a:cs typeface="+mj-cs"/>
              </a:rPr>
              <a:t>Conclusioni</a:t>
            </a:r>
          </a:p>
        </p:txBody>
      </p:sp>
      <p:sp>
        <p:nvSpPr>
          <p:cNvPr id="16387" name="Rettangolo 2">
            <a:extLst>
              <a:ext uri="{FF2B5EF4-FFF2-40B4-BE49-F238E27FC236}">
                <a16:creationId xmlns:a16="http://schemas.microsoft.com/office/drawing/2014/main" id="{02647664-EF50-9C7A-2256-ADC61B5A2E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8614" y="3713163"/>
            <a:ext cx="88407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buFont typeface="Arial" panose="020B0604020202020204" pitchFamily="34" charset="0"/>
              <a:buChar char="•"/>
            </a:pPr>
            <a:endParaRPr lang="it-IT" altLang="it-IT" sz="1200">
              <a:solidFill>
                <a:srgbClr val="0D395A"/>
              </a:solidFill>
              <a:latin typeface="Franklin Gothic Demi Cond" panose="020B0706030402020204" pitchFamily="34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endParaRPr lang="it-IT" altLang="it-IT" sz="1200">
              <a:solidFill>
                <a:srgbClr val="0D395A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604BE392-1379-DD76-DB4A-B995CE4E846B}"/>
              </a:ext>
            </a:extLst>
          </p:cNvPr>
          <p:cNvSpPr txBox="1"/>
          <p:nvPr/>
        </p:nvSpPr>
        <p:spPr>
          <a:xfrm>
            <a:off x="767408" y="1412776"/>
            <a:ext cx="10153128" cy="3847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14313" indent="-214313" algn="just">
              <a:buFont typeface="Arial" panose="020B0604020202020204" pitchFamily="34" charset="0"/>
              <a:buChar char="•"/>
              <a:defRPr/>
            </a:pPr>
            <a:r>
              <a:rPr lang="it-IT" sz="2000" dirty="0">
                <a:solidFill>
                  <a:srgbClr val="0D395A"/>
                </a:solidFill>
                <a:latin typeface="Bahnschrift" panose="020B0502040204020203" pitchFamily="34" charset="0"/>
              </a:rPr>
              <a:t>Individuazione di </a:t>
            </a:r>
            <a:r>
              <a:rPr lang="it-IT" sz="2000" b="1" dirty="0">
                <a:solidFill>
                  <a:srgbClr val="0D395A"/>
                </a:solidFill>
                <a:latin typeface="Bahnschrift" panose="020B0502040204020203" pitchFamily="34" charset="0"/>
              </a:rPr>
              <a:t>soluzioni condivise </a:t>
            </a:r>
            <a:r>
              <a:rPr lang="it-IT" sz="2000" dirty="0">
                <a:solidFill>
                  <a:srgbClr val="0D395A"/>
                </a:solidFill>
                <a:latin typeface="Bahnschrift" panose="020B0502040204020203" pitchFamily="34" charset="0"/>
              </a:rPr>
              <a:t>per prevenzione e mitigazione  dei fenomeni criminali</a:t>
            </a:r>
            <a:r>
              <a:rPr lang="it-IT" sz="2000" b="1" dirty="0">
                <a:solidFill>
                  <a:srgbClr val="0D395A"/>
                </a:solidFill>
                <a:latin typeface="Bahnschrift" panose="020B0502040204020203" pitchFamily="34" charset="0"/>
              </a:rPr>
              <a:t>, </a:t>
            </a:r>
            <a:r>
              <a:rPr lang="it-IT" sz="2000" dirty="0">
                <a:solidFill>
                  <a:srgbClr val="0D395A"/>
                </a:solidFill>
                <a:latin typeface="Bahnschrift" panose="020B0502040204020203" pitchFamily="34" charset="0"/>
              </a:rPr>
              <a:t>grazie a collaborazioni strutturate </a:t>
            </a:r>
            <a:r>
              <a:rPr lang="it-IT" sz="2000" b="1" dirty="0">
                <a:solidFill>
                  <a:srgbClr val="0D395A"/>
                </a:solidFill>
                <a:latin typeface="Bahnschrift" panose="020B0502040204020203" pitchFamily="34" charset="0"/>
              </a:rPr>
              <a:t>con altre Associazioni quali ABI/</a:t>
            </a:r>
            <a:r>
              <a:rPr lang="it-IT" sz="2000" b="1" dirty="0" err="1">
                <a:solidFill>
                  <a:srgbClr val="0D395A"/>
                </a:solidFill>
                <a:latin typeface="Bahnschrift" panose="020B0502040204020203" pitchFamily="34" charset="0"/>
              </a:rPr>
              <a:t>Ossif</a:t>
            </a:r>
            <a:r>
              <a:rPr lang="it-IT" sz="2000" b="1" dirty="0">
                <a:solidFill>
                  <a:srgbClr val="0D395A"/>
                </a:solidFill>
                <a:latin typeface="Bahnschrift" panose="020B0502040204020203" pitchFamily="34" charset="0"/>
              </a:rPr>
              <a:t>.</a:t>
            </a:r>
            <a:endParaRPr lang="it-IT" sz="2000" dirty="0">
              <a:solidFill>
                <a:srgbClr val="0D395A"/>
              </a:solidFill>
              <a:latin typeface="Bahnschrift" panose="020B0502040204020203" pitchFamily="34" charset="0"/>
            </a:endParaRPr>
          </a:p>
          <a:p>
            <a:pPr marL="214313" indent="-214313" algn="just">
              <a:buFont typeface="Arial" panose="020B0604020202020204" pitchFamily="34" charset="0"/>
              <a:buChar char="•"/>
              <a:defRPr/>
            </a:pPr>
            <a:endParaRPr lang="it-IT" sz="2000" dirty="0">
              <a:solidFill>
                <a:srgbClr val="0D395A"/>
              </a:solidFill>
              <a:latin typeface="Bahnschrift" panose="020B0502040204020203" pitchFamily="34" charset="0"/>
            </a:endParaRPr>
          </a:p>
          <a:p>
            <a:pPr marL="214313" indent="-214313" algn="just">
              <a:buFont typeface="Arial" panose="020B0604020202020204" pitchFamily="34" charset="0"/>
              <a:buChar char="•"/>
              <a:defRPr/>
            </a:pPr>
            <a:r>
              <a:rPr lang="it-IT" sz="2000" b="1" dirty="0">
                <a:solidFill>
                  <a:srgbClr val="0D395A"/>
                </a:solidFill>
                <a:latin typeface="Bahnschrift" panose="020B0502040204020203" pitchFamily="34" charset="0"/>
              </a:rPr>
              <a:t>Conseguimento di risultati </a:t>
            </a:r>
            <a:r>
              <a:rPr lang="it-IT" sz="2000" dirty="0">
                <a:solidFill>
                  <a:srgbClr val="0D395A"/>
                </a:solidFill>
                <a:latin typeface="Bahnschrift" panose="020B0502040204020203" pitchFamily="34" charset="0"/>
              </a:rPr>
              <a:t>concreti grazie alla proficua collaborazione </a:t>
            </a:r>
            <a:r>
              <a:rPr lang="it-IT" sz="2000" b="1" dirty="0">
                <a:solidFill>
                  <a:srgbClr val="0D395A"/>
                </a:solidFill>
                <a:latin typeface="Bahnschrift" panose="020B0502040204020203" pitchFamily="34" charset="0"/>
              </a:rPr>
              <a:t>con la Direzione  Centrale della Polizia Criminale </a:t>
            </a:r>
            <a:r>
              <a:rPr lang="it-IT" sz="2000" dirty="0">
                <a:solidFill>
                  <a:srgbClr val="0D395A"/>
                </a:solidFill>
                <a:latin typeface="Bahnschrift" panose="020B0502040204020203" pitchFamily="34" charset="0"/>
              </a:rPr>
              <a:t>- </a:t>
            </a:r>
            <a:r>
              <a:rPr lang="it-IT" sz="2000" b="1" dirty="0">
                <a:solidFill>
                  <a:srgbClr val="0D395A"/>
                </a:solidFill>
                <a:latin typeface="Bahnschrift" panose="020B0502040204020203" pitchFamily="34" charset="0"/>
              </a:rPr>
              <a:t>Servizio  Analisi Criminale del Ministero Interno </a:t>
            </a:r>
            <a:r>
              <a:rPr lang="it-IT" sz="2000" dirty="0">
                <a:solidFill>
                  <a:srgbClr val="0D395A"/>
                </a:solidFill>
                <a:latin typeface="Bahnschrift" panose="020B0502040204020203" pitchFamily="34" charset="0"/>
              </a:rPr>
              <a:t>per centralizzazione e trasferimento delle informazioni alle forze di polizia sul territorio.</a:t>
            </a:r>
          </a:p>
          <a:p>
            <a:pPr marL="214313" indent="-214313" algn="just">
              <a:buFont typeface="Arial" panose="020B0604020202020204" pitchFamily="34" charset="0"/>
              <a:buChar char="•"/>
              <a:defRPr/>
            </a:pPr>
            <a:endParaRPr lang="it-IT" sz="2000" dirty="0">
              <a:solidFill>
                <a:srgbClr val="0D395A"/>
              </a:solidFill>
              <a:latin typeface="Bahnschrift" panose="020B0502040204020203" pitchFamily="34" charset="0"/>
            </a:endParaRPr>
          </a:p>
          <a:p>
            <a:pPr marL="214313" indent="-214313" algn="just">
              <a:buFont typeface="Arial" panose="020B0604020202020204" pitchFamily="34" charset="0"/>
              <a:buChar char="•"/>
              <a:defRPr/>
            </a:pPr>
            <a:r>
              <a:rPr lang="it-IT" sz="2000" dirty="0">
                <a:solidFill>
                  <a:srgbClr val="0D395A"/>
                </a:solidFill>
                <a:latin typeface="Bahnschrift" panose="020B0502040204020203" pitchFamily="34" charset="0"/>
              </a:rPr>
              <a:t>Iniziative di “</a:t>
            </a:r>
            <a:r>
              <a:rPr lang="it-IT" sz="2000" b="1" dirty="0">
                <a:solidFill>
                  <a:srgbClr val="002060"/>
                </a:solidFill>
                <a:latin typeface="Bahnschrift" panose="020B0502040204020203" pitchFamily="34" charset="0"/>
              </a:rPr>
              <a:t>sicurezza partecipata</a:t>
            </a:r>
            <a:r>
              <a:rPr lang="it-IT" sz="2000" dirty="0">
                <a:solidFill>
                  <a:srgbClr val="0D395A"/>
                </a:solidFill>
                <a:latin typeface="Bahnschrift" panose="020B0502040204020203" pitchFamily="34" charset="0"/>
              </a:rPr>
              <a:t>” con la formazione congiunta pubblico/privato per mettere a disposizione di tutti il patrimonio informativo sui fenomeni criminali.</a:t>
            </a:r>
          </a:p>
          <a:p>
            <a:pPr marL="666750" lvl="5" indent="-257175" algn="just">
              <a:buFont typeface="Wingdings" panose="05000000000000000000" pitchFamily="2" charset="2"/>
              <a:buChar char="q"/>
              <a:defRPr/>
            </a:pPr>
            <a:endParaRPr lang="it-IT" sz="2000" dirty="0">
              <a:solidFill>
                <a:srgbClr val="0D395A"/>
              </a:solidFill>
              <a:latin typeface="Franklin Gothic Medium Cond" panose="020B0606030402020204" pitchFamily="34" charset="0"/>
            </a:endParaRPr>
          </a:p>
          <a:p>
            <a:pPr>
              <a:defRPr/>
            </a:pPr>
            <a:endParaRPr lang="it-IT" sz="2400" dirty="0">
              <a:latin typeface="Franklin Gothic Medium Cond" panose="020B0606030402020204" pitchFamily="34" charset="0"/>
            </a:endParaRP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D51AF3D5-A3C7-0ABA-3464-14B6E854E638}"/>
              </a:ext>
            </a:extLst>
          </p:cNvPr>
          <p:cNvSpPr txBox="1"/>
          <p:nvPr/>
        </p:nvSpPr>
        <p:spPr>
          <a:xfrm>
            <a:off x="5946087" y="6575102"/>
            <a:ext cx="3225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18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331B4F33-6AC2-BB01-7535-2F3AFD45854F}"/>
              </a:ext>
            </a:extLst>
          </p:cNvPr>
          <p:cNvSpPr txBox="1"/>
          <p:nvPr/>
        </p:nvSpPr>
        <p:spPr>
          <a:xfrm>
            <a:off x="6063214" y="6598364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000" b="1" i="0" u="none" strike="noStrike" kern="1200" cap="none" spc="0" normalizeH="0" baseline="0" noProof="0" dirty="0">
                <a:ln>
                  <a:noFill/>
                </a:ln>
                <a:solidFill>
                  <a:srgbClr val="003960"/>
                </a:solidFill>
                <a:effectLst/>
                <a:uLnTx/>
                <a:uFillTx/>
                <a:latin typeface="Franklin Gothic Medium Cond" panose="020B0606030402020204" pitchFamily="34" charset="0"/>
                <a:ea typeface="+mn-ea"/>
                <a:cs typeface="+mn-cs"/>
              </a:rPr>
              <a:t>19</a:t>
            </a:r>
          </a:p>
        </p:txBody>
      </p:sp>
    </p:spTree>
    <p:extLst>
      <p:ext uri="{BB962C8B-B14F-4D97-AF65-F5344CB8AC3E}">
        <p14:creationId xmlns:p14="http://schemas.microsoft.com/office/powerpoint/2010/main" val="1179945316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5_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6_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7_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1159</TotalTime>
  <Words>1225</Words>
  <Application>Microsoft Office PowerPoint</Application>
  <PresentationFormat>Widescreen</PresentationFormat>
  <Paragraphs>153</Paragraphs>
  <Slides>20</Slides>
  <Notes>3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16</vt:i4>
      </vt:variant>
      <vt:variant>
        <vt:lpstr>Tema</vt:lpstr>
      </vt:variant>
      <vt:variant>
        <vt:i4>6</vt:i4>
      </vt:variant>
      <vt:variant>
        <vt:lpstr>Titoli diapositive</vt:lpstr>
      </vt:variant>
      <vt:variant>
        <vt:i4>20</vt:i4>
      </vt:variant>
    </vt:vector>
  </HeadingPairs>
  <TitlesOfParts>
    <vt:vector size="42" baseType="lpstr">
      <vt:lpstr>Amasis MT Pro Black</vt:lpstr>
      <vt:lpstr>Arial</vt:lpstr>
      <vt:lpstr>Arial Narrow</vt:lpstr>
      <vt:lpstr>Arial Nova Cond</vt:lpstr>
      <vt:lpstr>Avenir Book</vt:lpstr>
      <vt:lpstr>Baguet Script</vt:lpstr>
      <vt:lpstr>Bahnschrift</vt:lpstr>
      <vt:lpstr>Calibri</vt:lpstr>
      <vt:lpstr>Calibri Light</vt:lpstr>
      <vt:lpstr>DIN-Medium</vt:lpstr>
      <vt:lpstr>Franklin Gothic Demi Cond</vt:lpstr>
      <vt:lpstr>Franklin Gothic Medium</vt:lpstr>
      <vt:lpstr>Franklin Gothic Medium Cond</vt:lpstr>
      <vt:lpstr>Karla</vt:lpstr>
      <vt:lpstr>Verdana</vt:lpstr>
      <vt:lpstr>Wingdings</vt:lpstr>
      <vt:lpstr>1_Tema di Office</vt:lpstr>
      <vt:lpstr>2_Tema di Office</vt:lpstr>
      <vt:lpstr>4_Tema di Office</vt:lpstr>
      <vt:lpstr>5_Tema di Office</vt:lpstr>
      <vt:lpstr>6_Tema di Office</vt:lpstr>
      <vt:lpstr>7_Tema di Office</vt:lpstr>
      <vt:lpstr>Presentazione standard di PowerPoint</vt:lpstr>
      <vt:lpstr>Presentazione standard di PowerPoint</vt:lpstr>
      <vt:lpstr>Presentazione standard di PowerPoint</vt:lpstr>
      <vt:lpstr>Confronto intersettoriale: ATM bancari e postali e OPT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Limentani Jessica</cp:lastModifiedBy>
  <cp:revision>103</cp:revision>
  <cp:lastPrinted>2024-12-05T15:31:49Z</cp:lastPrinted>
  <dcterms:created xsi:type="dcterms:W3CDTF">2013-10-07T08:36:41Z</dcterms:created>
  <dcterms:modified xsi:type="dcterms:W3CDTF">2024-12-06T14:33:14Z</dcterms:modified>
</cp:coreProperties>
</file>