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8288000" cy="10287000"/>
  <p:notesSz cx="6858000" cy="9144000"/>
  <p:embeddedFontLst>
    <p:embeddedFont>
      <p:font typeface="Helios" charset="1" panose="020B0504020202020204"/>
      <p:regular r:id="rId15"/>
    </p:embeddedFont>
    <p:embeddedFont>
      <p:font typeface="Helios Bold" charset="1" panose="020B0704020202020204"/>
      <p:regular r:id="rId16"/>
    </p:embeddedFont>
    <p:embeddedFont>
      <p:font typeface="TT Hoves Bold" charset="1" panose="02000003020000060003"/>
      <p:regular r:id="rId17"/>
    </p:embeddedFont>
    <p:embeddedFont>
      <p:font typeface="Arial" charset="1" panose="020B0502020202020204"/>
      <p:regular r:id="rId18"/>
    </p:embeddedFont>
    <p:embeddedFont>
      <p:font typeface="IBM Plex Mono Bold" charset="1" panose="020B0809050203000203"/>
      <p:regular r:id="rId19"/>
    </p:embeddedFont>
    <p:embeddedFont>
      <p:font typeface="TT Hoves" charset="1" panose="02000003020000060003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3.png" Type="http://schemas.openxmlformats.org/officeDocument/2006/relationships/image"/><Relationship Id="rId4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4.png" Type="http://schemas.openxmlformats.org/officeDocument/2006/relationships/image"/><Relationship Id="rId11" Target="../media/image15.png" Type="http://schemas.openxmlformats.org/officeDocument/2006/relationships/image"/><Relationship Id="rId12" Target="../media/image16.png" Type="http://schemas.openxmlformats.org/officeDocument/2006/relationships/image"/><Relationship Id="rId13" Target="../media/image17.jpeg" Type="http://schemas.openxmlformats.org/officeDocument/2006/relationships/image"/><Relationship Id="rId14" Target="../media/image2.png" Type="http://schemas.openxmlformats.org/officeDocument/2006/relationships/image"/><Relationship Id="rId2" Target="../media/image6.png" Type="http://schemas.openxmlformats.org/officeDocument/2006/relationships/image"/><Relationship Id="rId3" Target="../media/image7.png" Type="http://schemas.openxmlformats.org/officeDocument/2006/relationships/image"/><Relationship Id="rId4" Target="../media/image8.png" Type="http://schemas.openxmlformats.org/officeDocument/2006/relationships/image"/><Relationship Id="rId5" Target="../media/image9.png" Type="http://schemas.openxmlformats.org/officeDocument/2006/relationships/image"/><Relationship Id="rId6" Target="../media/image10.png" Type="http://schemas.openxmlformats.org/officeDocument/2006/relationships/image"/><Relationship Id="rId7" Target="../media/image11.png" Type="http://schemas.openxmlformats.org/officeDocument/2006/relationships/image"/><Relationship Id="rId8" Target="../media/image12.png" Type="http://schemas.openxmlformats.org/officeDocument/2006/relationships/image"/><Relationship Id="rId9" Target="../media/image13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jpeg" Type="http://schemas.openxmlformats.org/officeDocument/2006/relationships/image"/><Relationship Id="rId3" Target="../media/image19.png" Type="http://schemas.openxmlformats.org/officeDocument/2006/relationships/image"/><Relationship Id="rId4" Target="../media/image20.png" Type="http://schemas.openxmlformats.org/officeDocument/2006/relationships/image"/><Relationship Id="rId5" Target="../media/image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1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jpeg" Type="http://schemas.openxmlformats.org/officeDocument/2006/relationships/image"/><Relationship Id="rId3" Target="../media/image2.png" Type="http://schemas.openxmlformats.org/officeDocument/2006/relationships/image"/><Relationship Id="rId4" Target="../media/image23.png" Type="http://schemas.openxmlformats.org/officeDocument/2006/relationships/image"/><Relationship Id="rId5" Target="../media/image24.png" Type="http://schemas.openxmlformats.org/officeDocument/2006/relationships/image"/><Relationship Id="rId6" Target="../media/image25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Relationship Id="rId3" Target="../media/image2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7.jpeg" Type="http://schemas.openxmlformats.org/officeDocument/2006/relationships/image"/><Relationship Id="rId3" Target="../media/image28.png" Type="http://schemas.openxmlformats.org/officeDocument/2006/relationships/image"/><Relationship Id="rId4" Target="../media/image29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0800000">
            <a:off x="7708610" y="-412494"/>
            <a:ext cx="18562305" cy="8555165"/>
            <a:chOff x="0" y="0"/>
            <a:chExt cx="406400" cy="1873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06400" cy="187305"/>
            </a:xfrm>
            <a:custGeom>
              <a:avLst/>
              <a:gdLst/>
              <a:ahLst/>
              <a:cxnLst/>
              <a:rect r="r" b="b" t="t" l="l"/>
              <a:pathLst>
                <a:path h="187305" w="406400">
                  <a:moveTo>
                    <a:pt x="203200" y="0"/>
                  </a:moveTo>
                  <a:lnTo>
                    <a:pt x="203200" y="0"/>
                  </a:lnTo>
                  <a:lnTo>
                    <a:pt x="406400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300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-38100"/>
              <a:ext cx="152400" cy="22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006848" y="6804594"/>
            <a:ext cx="7555842" cy="3482406"/>
            <a:chOff x="0" y="0"/>
            <a:chExt cx="406400" cy="187305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06400" cy="187305"/>
            </a:xfrm>
            <a:custGeom>
              <a:avLst/>
              <a:gdLst/>
              <a:ahLst/>
              <a:cxnLst/>
              <a:rect r="r" b="b" t="t" l="l"/>
              <a:pathLst>
                <a:path h="187305" w="406400">
                  <a:moveTo>
                    <a:pt x="203200" y="0"/>
                  </a:moveTo>
                  <a:lnTo>
                    <a:pt x="203200" y="0"/>
                  </a:lnTo>
                  <a:lnTo>
                    <a:pt x="406400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3003C">
                <a:alpha val="80000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127000" y="-38100"/>
              <a:ext cx="152400" cy="22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grpSp>
        <p:nvGrpSpPr>
          <p:cNvPr name="Group 8" id="8"/>
          <p:cNvGrpSpPr>
            <a:grpSpLocks noChangeAspect="true"/>
          </p:cNvGrpSpPr>
          <p:nvPr/>
        </p:nvGrpSpPr>
        <p:grpSpPr>
          <a:xfrm rot="0">
            <a:off x="10668426" y="0"/>
            <a:ext cx="13336089" cy="10972362"/>
            <a:chOff x="0" y="0"/>
            <a:chExt cx="6184570" cy="508839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184570" cy="5088399"/>
            </a:xfrm>
            <a:custGeom>
              <a:avLst/>
              <a:gdLst/>
              <a:ahLst/>
              <a:cxnLst/>
              <a:rect r="r" b="b" t="t" l="l"/>
              <a:pathLst>
                <a:path h="5088399" w="6184570">
                  <a:moveTo>
                    <a:pt x="3433653" y="2544200"/>
                  </a:moveTo>
                  <a:lnTo>
                    <a:pt x="6184570" y="5088399"/>
                  </a:lnTo>
                  <a:lnTo>
                    <a:pt x="2750917" y="5088399"/>
                  </a:lnTo>
                  <a:lnTo>
                    <a:pt x="0" y="2544200"/>
                  </a:lnTo>
                  <a:lnTo>
                    <a:pt x="2750917" y="0"/>
                  </a:lnTo>
                  <a:lnTo>
                    <a:pt x="6184570" y="0"/>
                  </a:lnTo>
                  <a:lnTo>
                    <a:pt x="3433653" y="2544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6184570" cy="5088399"/>
            </a:xfrm>
            <a:custGeom>
              <a:avLst/>
              <a:gdLst/>
              <a:ahLst/>
              <a:cxnLst/>
              <a:rect r="r" b="b" t="t" l="l"/>
              <a:pathLst>
                <a:path h="5088399" w="6184570">
                  <a:moveTo>
                    <a:pt x="3433653" y="2544200"/>
                  </a:moveTo>
                  <a:lnTo>
                    <a:pt x="6184570" y="5088399"/>
                  </a:lnTo>
                  <a:lnTo>
                    <a:pt x="2750917" y="5088399"/>
                  </a:lnTo>
                  <a:lnTo>
                    <a:pt x="0" y="2544200"/>
                  </a:lnTo>
                  <a:lnTo>
                    <a:pt x="2750917" y="0"/>
                  </a:lnTo>
                  <a:lnTo>
                    <a:pt x="6184570" y="0"/>
                  </a:lnTo>
                  <a:lnTo>
                    <a:pt x="3433653" y="2544200"/>
                  </a:lnTo>
                  <a:close/>
                </a:path>
              </a:pathLst>
            </a:custGeom>
            <a:blipFill>
              <a:blip r:embed="rId2"/>
              <a:stretch>
                <a:fillRect l="-23133" t="0" r="-23133" b="0"/>
              </a:stretch>
            </a:blip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643751" y="825091"/>
            <a:ext cx="3820190" cy="1990803"/>
          </a:xfrm>
          <a:custGeom>
            <a:avLst/>
            <a:gdLst/>
            <a:ahLst/>
            <a:cxnLst/>
            <a:rect r="r" b="b" t="t" l="l"/>
            <a:pathLst>
              <a:path h="1990803" w="3820190">
                <a:moveTo>
                  <a:pt x="0" y="0"/>
                </a:moveTo>
                <a:lnTo>
                  <a:pt x="3820189" y="0"/>
                </a:lnTo>
                <a:lnTo>
                  <a:pt x="3820189" y="1990803"/>
                </a:lnTo>
                <a:lnTo>
                  <a:pt x="0" y="199080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815029" y="2653257"/>
            <a:ext cx="7806869" cy="5048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Palazzo Altieri - Roma, 11/12/2024</a:t>
            </a:r>
          </a:p>
        </p:txBody>
      </p:sp>
      <p:grpSp>
        <p:nvGrpSpPr>
          <p:cNvPr name="Group 13" id="13"/>
          <p:cNvGrpSpPr/>
          <p:nvPr/>
        </p:nvGrpSpPr>
        <p:grpSpPr>
          <a:xfrm rot="0">
            <a:off x="805676" y="3809967"/>
            <a:ext cx="9862750" cy="5259705"/>
            <a:chOff x="0" y="0"/>
            <a:chExt cx="13150333" cy="7012941"/>
          </a:xfrm>
        </p:grpSpPr>
        <p:sp>
          <p:nvSpPr>
            <p:cNvPr name="TextBox 14" id="14"/>
            <p:cNvSpPr txBox="true"/>
            <p:nvPr/>
          </p:nvSpPr>
          <p:spPr>
            <a:xfrm rot="0">
              <a:off x="0" y="6298989"/>
              <a:ext cx="13150333" cy="713952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4479"/>
                </a:lnSpc>
              </a:pPr>
              <a:r>
                <a:rPr lang="en-US" sz="3199" b="true">
                  <a:solidFill>
                    <a:srgbClr val="2A2E3A"/>
                  </a:solidFill>
                  <a:latin typeface="Helios Bold"/>
                  <a:ea typeface="Helios Bold"/>
                  <a:cs typeface="Helios Bold"/>
                  <a:sym typeface="Helios Bold"/>
                </a:rPr>
                <a:t> </a:t>
              </a:r>
            </a:p>
          </p:txBody>
        </p:sp>
        <p:sp>
          <p:nvSpPr>
            <p:cNvPr name="TextBox 15" id="15"/>
            <p:cNvSpPr txBox="true"/>
            <p:nvPr/>
          </p:nvSpPr>
          <p:spPr>
            <a:xfrm rot="0">
              <a:off x="0" y="9525"/>
              <a:ext cx="13150333" cy="603567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5760"/>
                </a:lnSpc>
              </a:pPr>
              <a:r>
                <a:rPr lang="en-US" sz="4800" b="true">
                  <a:solidFill>
                    <a:srgbClr val="A20E20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DORA -&gt; ITAM</a:t>
              </a:r>
            </a:p>
            <a:p>
              <a:pPr algn="l">
                <a:lnSpc>
                  <a:spcPts val="5760"/>
                </a:lnSpc>
              </a:pPr>
              <a:r>
                <a:rPr lang="en-US" sz="4800" b="true">
                  <a:solidFill>
                    <a:srgbClr val="666666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I RIFLESSI DEL REGOLAMENTO SULLA SICUREZZA FISICA BANCARIA</a:t>
              </a:r>
            </a:p>
            <a:p>
              <a:pPr algn="l">
                <a:lnSpc>
                  <a:spcPts val="5760"/>
                </a:lnSpc>
              </a:pPr>
            </a:p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666666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DR. NILS FAZZINI - CHIEF STRATEGY AND SALES </a:t>
              </a:r>
            </a:p>
            <a:p>
              <a:pPr algn="l">
                <a:lnSpc>
                  <a:spcPts val="3600"/>
                </a:lnSpc>
              </a:pPr>
              <a:r>
                <a:rPr lang="en-US" sz="3000" b="true">
                  <a:solidFill>
                    <a:srgbClr val="666666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BD</a:t>
              </a:r>
              <a:r>
                <a:rPr lang="en-US" sz="3000" b="true">
                  <a:solidFill>
                    <a:srgbClr val="A20E20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S</a:t>
              </a:r>
              <a:r>
                <a:rPr lang="en-US" sz="3000" b="true">
                  <a:solidFill>
                    <a:srgbClr val="666666"/>
                  </a:solidFill>
                  <a:latin typeface="TT Hoves Bold"/>
                  <a:ea typeface="TT Hoves Bold"/>
                  <a:cs typeface="TT Hoves Bold"/>
                  <a:sym typeface="TT Hoves Bold"/>
                </a:rPr>
                <a:t> S.p.A.</a:t>
              </a: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643751" y="9428856"/>
            <a:ext cx="2040648" cy="603953"/>
          </a:xfrm>
          <a:custGeom>
            <a:avLst/>
            <a:gdLst/>
            <a:ahLst/>
            <a:cxnLst/>
            <a:rect r="r" b="b" t="t" l="l"/>
            <a:pathLst>
              <a:path h="603953" w="2040648">
                <a:moveTo>
                  <a:pt x="0" y="0"/>
                </a:moveTo>
                <a:lnTo>
                  <a:pt x="2040647" y="0"/>
                </a:lnTo>
                <a:lnTo>
                  <a:pt x="2040647" y="603953"/>
                </a:lnTo>
                <a:lnTo>
                  <a:pt x="0" y="60395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-10800000">
            <a:off x="-4157561" y="0"/>
            <a:ext cx="14753038" cy="3370693"/>
            <a:chOff x="0" y="0"/>
            <a:chExt cx="819809" cy="18730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9809" cy="187305"/>
            </a:xfrm>
            <a:custGeom>
              <a:avLst/>
              <a:gdLst/>
              <a:ahLst/>
              <a:cxnLst/>
              <a:rect r="r" b="b" t="t" l="l"/>
              <a:pathLst>
                <a:path h="187305" w="819809">
                  <a:moveTo>
                    <a:pt x="203200" y="0"/>
                  </a:moveTo>
                  <a:lnTo>
                    <a:pt x="616609" y="0"/>
                  </a:lnTo>
                  <a:lnTo>
                    <a:pt x="819809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B3003C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127000" y="-66675"/>
              <a:ext cx="565809" cy="25398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8086044" y="112224"/>
            <a:ext cx="9798410" cy="10062552"/>
          </a:xfrm>
          <a:custGeom>
            <a:avLst/>
            <a:gdLst/>
            <a:ahLst/>
            <a:cxnLst/>
            <a:rect r="r" b="b" t="t" l="l"/>
            <a:pathLst>
              <a:path h="10062552" w="9798410">
                <a:moveTo>
                  <a:pt x="0" y="0"/>
                </a:moveTo>
                <a:lnTo>
                  <a:pt x="9798411" y="0"/>
                </a:lnTo>
                <a:lnTo>
                  <a:pt x="9798411" y="10062552"/>
                </a:lnTo>
                <a:lnTo>
                  <a:pt x="0" y="100625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-76945" y="5000625"/>
            <a:ext cx="8764109" cy="20178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66"/>
              </a:lnSpc>
            </a:pPr>
            <a:r>
              <a:rPr lang="en-US" sz="3761">
                <a:solidFill>
                  <a:srgbClr val="676967"/>
                </a:solidFill>
                <a:latin typeface="Arial"/>
                <a:ea typeface="Arial"/>
                <a:cs typeface="Arial"/>
                <a:sym typeface="Arial"/>
              </a:rPr>
              <a:t>Innovazione Tecnologica e</a:t>
            </a:r>
          </a:p>
          <a:p>
            <a:pPr algn="ctr">
              <a:lnSpc>
                <a:spcPts val="5266"/>
              </a:lnSpc>
            </a:pPr>
            <a:r>
              <a:rPr lang="en-US" sz="3761">
                <a:solidFill>
                  <a:srgbClr val="676967"/>
                </a:solidFill>
                <a:latin typeface="Arial"/>
                <a:ea typeface="Arial"/>
                <a:cs typeface="Arial"/>
                <a:sym typeface="Arial"/>
              </a:rPr>
              <a:t> Digital Services </a:t>
            </a:r>
          </a:p>
          <a:p>
            <a:pPr algn="ctr">
              <a:lnSpc>
                <a:spcPts val="5266"/>
              </a:lnSpc>
            </a:pPr>
            <a:r>
              <a:rPr lang="en-US" sz="3761">
                <a:solidFill>
                  <a:srgbClr val="676967"/>
                </a:solidFill>
                <a:latin typeface="Arial"/>
                <a:ea typeface="Arial"/>
                <a:cs typeface="Arial"/>
                <a:sym typeface="Arial"/>
              </a:rPr>
              <a:t>per il mercato business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5843807" y="9470673"/>
            <a:ext cx="2040648" cy="603953"/>
          </a:xfrm>
          <a:custGeom>
            <a:avLst/>
            <a:gdLst/>
            <a:ahLst/>
            <a:cxnLst/>
            <a:rect r="r" b="b" t="t" l="l"/>
            <a:pathLst>
              <a:path h="603953" w="2040648">
                <a:moveTo>
                  <a:pt x="0" y="0"/>
                </a:moveTo>
                <a:lnTo>
                  <a:pt x="2040648" y="0"/>
                </a:lnTo>
                <a:lnTo>
                  <a:pt x="2040648" y="603954"/>
                </a:lnTo>
                <a:lnTo>
                  <a:pt x="0" y="6039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39583" y="9779352"/>
            <a:ext cx="3980497" cy="295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00"/>
              </a:lnSpc>
              <a:spcBef>
                <a:spcPct val="0"/>
              </a:spcBef>
            </a:pPr>
            <a:r>
              <a:rPr lang="en-US" sz="1500">
                <a:solidFill>
                  <a:srgbClr val="676967"/>
                </a:solidFill>
                <a:latin typeface="Arial"/>
                <a:ea typeface="Arial"/>
                <a:cs typeface="Arial"/>
                <a:sym typeface="Arial"/>
              </a:rPr>
              <a:t>(1) Ricavi e Risorse Umane FY April 30, 2024E</a:t>
            </a:r>
          </a:p>
        </p:txBody>
      </p:sp>
      <p:sp>
        <p:nvSpPr>
          <p:cNvPr name="Freeform 9" id="9"/>
          <p:cNvSpPr/>
          <p:nvPr/>
        </p:nvSpPr>
        <p:spPr>
          <a:xfrm flipH="false" flipV="false" rot="0">
            <a:off x="3218958" y="1990725"/>
            <a:ext cx="2095419" cy="1231059"/>
          </a:xfrm>
          <a:custGeom>
            <a:avLst/>
            <a:gdLst/>
            <a:ahLst/>
            <a:cxnLst/>
            <a:rect r="r" b="b" t="t" l="l"/>
            <a:pathLst>
              <a:path h="1231059" w="2095419">
                <a:moveTo>
                  <a:pt x="0" y="0"/>
                </a:moveTo>
                <a:lnTo>
                  <a:pt x="2095420" y="0"/>
                </a:lnTo>
                <a:lnTo>
                  <a:pt x="2095420" y="1231059"/>
                </a:lnTo>
                <a:lnTo>
                  <a:pt x="0" y="123105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51891" y="114300"/>
            <a:ext cx="8892297" cy="18288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00"/>
              </a:lnSpc>
            </a:pPr>
            <a:r>
              <a:rPr lang="en-US" sz="6000" b="true">
                <a:solidFill>
                  <a:srgbClr val="FFFFFF"/>
                </a:solidFill>
                <a:latin typeface="IBM Plex Mono Bold"/>
                <a:ea typeface="IBM Plex Mono Bold"/>
                <a:cs typeface="IBM Plex Mono Bold"/>
                <a:sym typeface="IBM Plex Mono Bold"/>
              </a:rPr>
              <a:t>BASE DIGITALE</a:t>
            </a:r>
          </a:p>
          <a:p>
            <a:pPr algn="ctr">
              <a:lnSpc>
                <a:spcPts val="7200"/>
              </a:lnSpc>
            </a:pPr>
            <a:r>
              <a:rPr lang="en-US" b="true" sz="6000">
                <a:solidFill>
                  <a:srgbClr val="FFFFFF"/>
                </a:solidFill>
                <a:latin typeface="IBM Plex Mono Bold"/>
                <a:ea typeface="IBM Plex Mono Bold"/>
                <a:cs typeface="IBM Plex Mono Bold"/>
                <a:sym typeface="IBM Plex Mono Bold"/>
              </a:rPr>
              <a:t>NEL GRUPPO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688679" y="3871490"/>
            <a:ext cx="3585116" cy="2745564"/>
          </a:xfrm>
          <a:custGeom>
            <a:avLst/>
            <a:gdLst/>
            <a:ahLst/>
            <a:cxnLst/>
            <a:rect r="r" b="b" t="t" l="l"/>
            <a:pathLst>
              <a:path h="2745564" w="3585116">
                <a:moveTo>
                  <a:pt x="0" y="0"/>
                </a:moveTo>
                <a:lnTo>
                  <a:pt x="3585116" y="0"/>
                </a:lnTo>
                <a:lnTo>
                  <a:pt x="3585116" y="2745564"/>
                </a:lnTo>
                <a:lnTo>
                  <a:pt x="0" y="274556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grpSp>
        <p:nvGrpSpPr>
          <p:cNvPr name="Group 3" id="3"/>
          <p:cNvGrpSpPr/>
          <p:nvPr/>
        </p:nvGrpSpPr>
        <p:grpSpPr>
          <a:xfrm rot="0">
            <a:off x="7426745" y="3862940"/>
            <a:ext cx="3233769" cy="3039864"/>
            <a:chOff x="0" y="0"/>
            <a:chExt cx="4311692" cy="4053151"/>
          </a:xfrm>
        </p:grpSpPr>
        <p:grpSp>
          <p:nvGrpSpPr>
            <p:cNvPr name="Group 4" id="4"/>
            <p:cNvGrpSpPr/>
            <p:nvPr/>
          </p:nvGrpSpPr>
          <p:grpSpPr>
            <a:xfrm rot="0">
              <a:off x="50919" y="973246"/>
              <a:ext cx="4260773" cy="2985751"/>
              <a:chOff x="0" y="0"/>
              <a:chExt cx="488112" cy="342046"/>
            </a:xfrm>
          </p:grpSpPr>
          <p:sp>
            <p:nvSpPr>
              <p:cNvPr name="Freeform 5" id="5"/>
              <p:cNvSpPr/>
              <p:nvPr/>
            </p:nvSpPr>
            <p:spPr>
              <a:xfrm flipH="false" flipV="false" rot="0">
                <a:off x="0" y="0"/>
                <a:ext cx="488112" cy="342046"/>
              </a:xfrm>
              <a:custGeom>
                <a:avLst/>
                <a:gdLst/>
                <a:ahLst/>
                <a:cxnLst/>
                <a:rect r="r" b="b" t="t" l="l"/>
                <a:pathLst>
                  <a:path h="342046" w="488112">
                    <a:moveTo>
                      <a:pt x="0" y="0"/>
                    </a:moveTo>
                    <a:lnTo>
                      <a:pt x="488112" y="0"/>
                    </a:lnTo>
                    <a:lnTo>
                      <a:pt x="488112" y="342046"/>
                    </a:lnTo>
                    <a:lnTo>
                      <a:pt x="0" y="342046"/>
                    </a:lnTo>
                    <a:close/>
                  </a:path>
                </a:pathLst>
              </a:custGeom>
              <a:solidFill>
                <a:srgbClr val="C9E3F6"/>
              </a:solidFill>
            </p:spPr>
          </p:sp>
          <p:sp>
            <p:nvSpPr>
              <p:cNvPr name="TextBox 6" id="6"/>
              <p:cNvSpPr txBox="true"/>
              <p:nvPr/>
            </p:nvSpPr>
            <p:spPr>
              <a:xfrm>
                <a:off x="0" y="47625"/>
                <a:ext cx="488112" cy="294421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1087"/>
                  </a:lnSpc>
                </a:pPr>
              </a:p>
            </p:txBody>
          </p:sp>
        </p:grp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4311692" cy="4053151"/>
            </a:xfrm>
            <a:custGeom>
              <a:avLst/>
              <a:gdLst/>
              <a:ahLst/>
              <a:cxnLst/>
              <a:rect r="r" b="b" t="t" l="l"/>
              <a:pathLst>
                <a:path h="4053151" w="4311692">
                  <a:moveTo>
                    <a:pt x="0" y="0"/>
                  </a:moveTo>
                  <a:lnTo>
                    <a:pt x="4311692" y="0"/>
                  </a:lnTo>
                  <a:lnTo>
                    <a:pt x="4311692" y="4053151"/>
                  </a:lnTo>
                  <a:lnTo>
                    <a:pt x="0" y="40531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-1516" r="0" b="-1516"/>
              </a:stretch>
            </a:blipFill>
            <a:ln w="1905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10813464" y="3862940"/>
            <a:ext cx="3575542" cy="1991441"/>
          </a:xfrm>
          <a:custGeom>
            <a:avLst/>
            <a:gdLst/>
            <a:ahLst/>
            <a:cxnLst/>
            <a:rect r="r" b="b" t="t" l="l"/>
            <a:pathLst>
              <a:path h="1991441" w="3575542">
                <a:moveTo>
                  <a:pt x="0" y="0"/>
                </a:moveTo>
                <a:lnTo>
                  <a:pt x="3575542" y="0"/>
                </a:lnTo>
                <a:lnTo>
                  <a:pt x="3575542" y="1991441"/>
                </a:lnTo>
                <a:lnTo>
                  <a:pt x="0" y="19914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9" id="9"/>
          <p:cNvSpPr/>
          <p:nvPr/>
        </p:nvSpPr>
        <p:spPr>
          <a:xfrm flipH="false" flipV="false" rot="0">
            <a:off x="14647099" y="3861640"/>
            <a:ext cx="3462116" cy="2563719"/>
          </a:xfrm>
          <a:custGeom>
            <a:avLst/>
            <a:gdLst/>
            <a:ahLst/>
            <a:cxnLst/>
            <a:rect r="r" b="b" t="t" l="l"/>
            <a:pathLst>
              <a:path h="2563719" w="3462116">
                <a:moveTo>
                  <a:pt x="0" y="0"/>
                </a:moveTo>
                <a:lnTo>
                  <a:pt x="3462117" y="0"/>
                </a:lnTo>
                <a:lnTo>
                  <a:pt x="3462117" y="2563720"/>
                </a:lnTo>
                <a:lnTo>
                  <a:pt x="0" y="25637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0" id="10"/>
          <p:cNvSpPr/>
          <p:nvPr/>
        </p:nvSpPr>
        <p:spPr>
          <a:xfrm flipH="false" flipV="false" rot="0">
            <a:off x="0" y="3862940"/>
            <a:ext cx="3585116" cy="2450586"/>
          </a:xfrm>
          <a:custGeom>
            <a:avLst/>
            <a:gdLst/>
            <a:ahLst/>
            <a:cxnLst/>
            <a:rect r="r" b="b" t="t" l="l"/>
            <a:pathLst>
              <a:path h="2450586" w="3585116">
                <a:moveTo>
                  <a:pt x="0" y="0"/>
                </a:moveTo>
                <a:lnTo>
                  <a:pt x="3585116" y="0"/>
                </a:lnTo>
                <a:lnTo>
                  <a:pt x="3585116" y="2450586"/>
                </a:lnTo>
                <a:lnTo>
                  <a:pt x="0" y="245058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1" id="11"/>
          <p:cNvSpPr/>
          <p:nvPr/>
        </p:nvSpPr>
        <p:spPr>
          <a:xfrm flipH="false" flipV="false" rot="0">
            <a:off x="580802" y="7478171"/>
            <a:ext cx="3495057" cy="2426504"/>
          </a:xfrm>
          <a:custGeom>
            <a:avLst/>
            <a:gdLst/>
            <a:ahLst/>
            <a:cxnLst/>
            <a:rect r="r" b="b" t="t" l="l"/>
            <a:pathLst>
              <a:path h="2426504" w="3495057">
                <a:moveTo>
                  <a:pt x="0" y="0"/>
                </a:moveTo>
                <a:lnTo>
                  <a:pt x="3495057" y="0"/>
                </a:lnTo>
                <a:lnTo>
                  <a:pt x="3495057" y="2426505"/>
                </a:lnTo>
                <a:lnTo>
                  <a:pt x="0" y="242650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2" id="12"/>
          <p:cNvSpPr/>
          <p:nvPr/>
        </p:nvSpPr>
        <p:spPr>
          <a:xfrm flipH="false" flipV="false" rot="0">
            <a:off x="4295729" y="6902804"/>
            <a:ext cx="3081629" cy="1150735"/>
          </a:xfrm>
          <a:custGeom>
            <a:avLst/>
            <a:gdLst/>
            <a:ahLst/>
            <a:cxnLst/>
            <a:rect r="r" b="b" t="t" l="l"/>
            <a:pathLst>
              <a:path h="1150735" w="3081629">
                <a:moveTo>
                  <a:pt x="0" y="0"/>
                </a:moveTo>
                <a:lnTo>
                  <a:pt x="3081629" y="0"/>
                </a:lnTo>
                <a:lnTo>
                  <a:pt x="3081629" y="1150735"/>
                </a:lnTo>
                <a:lnTo>
                  <a:pt x="0" y="1150735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3" id="13"/>
          <p:cNvSpPr/>
          <p:nvPr/>
        </p:nvSpPr>
        <p:spPr>
          <a:xfrm flipH="false" flipV="false" rot="0">
            <a:off x="4295729" y="8335159"/>
            <a:ext cx="3081629" cy="712530"/>
          </a:xfrm>
          <a:custGeom>
            <a:avLst/>
            <a:gdLst/>
            <a:ahLst/>
            <a:cxnLst/>
            <a:rect r="r" b="b" t="t" l="l"/>
            <a:pathLst>
              <a:path h="712530" w="3081629">
                <a:moveTo>
                  <a:pt x="0" y="0"/>
                </a:moveTo>
                <a:lnTo>
                  <a:pt x="3081629" y="0"/>
                </a:lnTo>
                <a:lnTo>
                  <a:pt x="3081629" y="712529"/>
                </a:lnTo>
                <a:lnTo>
                  <a:pt x="0" y="712529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583" r="0" b="-583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4" id="14"/>
          <p:cNvSpPr/>
          <p:nvPr/>
        </p:nvSpPr>
        <p:spPr>
          <a:xfrm flipH="false" flipV="false" rot="0">
            <a:off x="4295729" y="9380299"/>
            <a:ext cx="3081629" cy="700044"/>
          </a:xfrm>
          <a:custGeom>
            <a:avLst/>
            <a:gdLst/>
            <a:ahLst/>
            <a:cxnLst/>
            <a:rect r="r" b="b" t="t" l="l"/>
            <a:pathLst>
              <a:path h="700044" w="3081629">
                <a:moveTo>
                  <a:pt x="0" y="0"/>
                </a:moveTo>
                <a:lnTo>
                  <a:pt x="3081629" y="0"/>
                </a:lnTo>
                <a:lnTo>
                  <a:pt x="3081629" y="700044"/>
                </a:lnTo>
                <a:lnTo>
                  <a:pt x="0" y="7000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-1485" r="0" b="-1485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5" id="15"/>
          <p:cNvSpPr/>
          <p:nvPr/>
        </p:nvSpPr>
        <p:spPr>
          <a:xfrm flipH="false" flipV="false" rot="0">
            <a:off x="7529498" y="7684104"/>
            <a:ext cx="3081629" cy="738870"/>
          </a:xfrm>
          <a:custGeom>
            <a:avLst/>
            <a:gdLst/>
            <a:ahLst/>
            <a:cxnLst/>
            <a:rect r="r" b="b" t="t" l="l"/>
            <a:pathLst>
              <a:path h="738870" w="3081629">
                <a:moveTo>
                  <a:pt x="0" y="0"/>
                </a:moveTo>
                <a:lnTo>
                  <a:pt x="3081629" y="0"/>
                </a:lnTo>
                <a:lnTo>
                  <a:pt x="3081629" y="738870"/>
                </a:lnTo>
                <a:lnTo>
                  <a:pt x="0" y="73887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sp>
        <p:nvSpPr>
          <p:cNvPr name="Freeform 16" id="16"/>
          <p:cNvSpPr/>
          <p:nvPr/>
        </p:nvSpPr>
        <p:spPr>
          <a:xfrm flipH="false" flipV="false" rot="0">
            <a:off x="7529498" y="8918274"/>
            <a:ext cx="3081629" cy="725089"/>
          </a:xfrm>
          <a:custGeom>
            <a:avLst/>
            <a:gdLst/>
            <a:ahLst/>
            <a:cxnLst/>
            <a:rect r="r" b="b" t="t" l="l"/>
            <a:pathLst>
              <a:path h="725089" w="3081629">
                <a:moveTo>
                  <a:pt x="0" y="0"/>
                </a:moveTo>
                <a:lnTo>
                  <a:pt x="3081629" y="0"/>
                </a:lnTo>
                <a:lnTo>
                  <a:pt x="3081629" y="725089"/>
                </a:lnTo>
                <a:lnTo>
                  <a:pt x="0" y="725089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  <a:ln w="19050" cap="sq">
            <a:solidFill>
              <a:srgbClr val="000000"/>
            </a:solidFill>
            <a:prstDash val="solid"/>
            <a:miter/>
          </a:ln>
        </p:spPr>
      </p:sp>
      <p:grpSp>
        <p:nvGrpSpPr>
          <p:cNvPr name="Group 17" id="17"/>
          <p:cNvGrpSpPr/>
          <p:nvPr/>
        </p:nvGrpSpPr>
        <p:grpSpPr>
          <a:xfrm rot="0">
            <a:off x="11782765" y="8104652"/>
            <a:ext cx="3414999" cy="1176166"/>
            <a:chOff x="0" y="0"/>
            <a:chExt cx="1249204" cy="430241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1249204" cy="430241"/>
            </a:xfrm>
            <a:custGeom>
              <a:avLst/>
              <a:gdLst/>
              <a:ahLst/>
              <a:cxnLst/>
              <a:rect r="r" b="b" t="t" l="l"/>
              <a:pathLst>
                <a:path h="430241" w="1249204">
                  <a:moveTo>
                    <a:pt x="86147" y="0"/>
                  </a:moveTo>
                  <a:lnTo>
                    <a:pt x="1163057" y="0"/>
                  </a:lnTo>
                  <a:cubicBezTo>
                    <a:pt x="1185905" y="0"/>
                    <a:pt x="1207817" y="9076"/>
                    <a:pt x="1223972" y="25232"/>
                  </a:cubicBezTo>
                  <a:cubicBezTo>
                    <a:pt x="1240128" y="41388"/>
                    <a:pt x="1249204" y="63300"/>
                    <a:pt x="1249204" y="86147"/>
                  </a:cubicBezTo>
                  <a:lnTo>
                    <a:pt x="1249204" y="344094"/>
                  </a:lnTo>
                  <a:cubicBezTo>
                    <a:pt x="1249204" y="391671"/>
                    <a:pt x="1210635" y="430241"/>
                    <a:pt x="1163057" y="430241"/>
                  </a:cubicBezTo>
                  <a:lnTo>
                    <a:pt x="86147" y="430241"/>
                  </a:lnTo>
                  <a:cubicBezTo>
                    <a:pt x="38569" y="430241"/>
                    <a:pt x="0" y="391671"/>
                    <a:pt x="0" y="344094"/>
                  </a:cubicBezTo>
                  <a:lnTo>
                    <a:pt x="0" y="86147"/>
                  </a:lnTo>
                  <a:cubicBezTo>
                    <a:pt x="0" y="38569"/>
                    <a:pt x="38569" y="0"/>
                    <a:pt x="86147" y="0"/>
                  </a:cubicBezTo>
                  <a:close/>
                </a:path>
              </a:pathLst>
            </a:custGeom>
            <a:solidFill>
              <a:srgbClr val="E8F3DA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57150"/>
              <a:ext cx="1249204" cy="48739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74"/>
                </a:lnSpc>
              </a:pPr>
              <a:r>
                <a:rPr lang="en-US" sz="1849" spc="-92">
                  <a:solidFill>
                    <a:srgbClr val="000000"/>
                  </a:solidFill>
                  <a:latin typeface="TT Hoves"/>
                  <a:ea typeface="TT Hoves"/>
                  <a:cs typeface="TT Hoves"/>
                  <a:sym typeface="TT Hoves"/>
                </a:rPr>
                <a:t>NORMATIVE E REGOLAMENTI CONTIGUI ALLA CYBERSECURITY</a:t>
              </a: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4095911" y="6850838"/>
            <a:ext cx="3414999" cy="833266"/>
            <a:chOff x="0" y="0"/>
            <a:chExt cx="1249204" cy="304808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1249204" cy="304808"/>
            </a:xfrm>
            <a:custGeom>
              <a:avLst/>
              <a:gdLst/>
              <a:ahLst/>
              <a:cxnLst/>
              <a:rect r="r" b="b" t="t" l="l"/>
              <a:pathLst>
                <a:path h="304808" w="1249204">
                  <a:moveTo>
                    <a:pt x="86147" y="0"/>
                  </a:moveTo>
                  <a:lnTo>
                    <a:pt x="1163057" y="0"/>
                  </a:lnTo>
                  <a:cubicBezTo>
                    <a:pt x="1185905" y="0"/>
                    <a:pt x="1207817" y="9076"/>
                    <a:pt x="1223972" y="25232"/>
                  </a:cubicBezTo>
                  <a:cubicBezTo>
                    <a:pt x="1240128" y="41388"/>
                    <a:pt x="1249204" y="63300"/>
                    <a:pt x="1249204" y="86147"/>
                  </a:cubicBezTo>
                  <a:lnTo>
                    <a:pt x="1249204" y="218661"/>
                  </a:lnTo>
                  <a:cubicBezTo>
                    <a:pt x="1249204" y="266239"/>
                    <a:pt x="1210635" y="304808"/>
                    <a:pt x="1163057" y="304808"/>
                  </a:cubicBezTo>
                  <a:lnTo>
                    <a:pt x="86147" y="304808"/>
                  </a:lnTo>
                  <a:cubicBezTo>
                    <a:pt x="38569" y="304808"/>
                    <a:pt x="0" y="266239"/>
                    <a:pt x="0" y="218661"/>
                  </a:cubicBezTo>
                  <a:lnTo>
                    <a:pt x="0" y="86147"/>
                  </a:lnTo>
                  <a:cubicBezTo>
                    <a:pt x="0" y="38569"/>
                    <a:pt x="38569" y="0"/>
                    <a:pt x="86147" y="0"/>
                  </a:cubicBezTo>
                  <a:close/>
                </a:path>
              </a:pathLst>
            </a:custGeom>
            <a:solidFill>
              <a:srgbClr val="93C7EC"/>
            </a:solidFill>
            <a:ln w="38100" cap="rnd">
              <a:solidFill>
                <a:srgbClr val="000000"/>
              </a:solidFill>
              <a:prstDash val="solid"/>
              <a:round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57150"/>
              <a:ext cx="1249204" cy="361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74"/>
                </a:lnSpc>
              </a:pPr>
              <a:r>
                <a:rPr lang="en-US" sz="1849" spc="-92">
                  <a:solidFill>
                    <a:srgbClr val="000000"/>
                  </a:solidFill>
                  <a:latin typeface="TT Hoves"/>
                  <a:ea typeface="TT Hoves"/>
                  <a:cs typeface="TT Hoves"/>
                  <a:sym typeface="TT Hoves"/>
                </a:rPr>
                <a:t>NORMATIVE E REGOLAMENTI CYBERSECURITY</a:t>
              </a:r>
            </a:p>
          </p:txBody>
        </p:sp>
      </p:grpSp>
      <p:sp>
        <p:nvSpPr>
          <p:cNvPr name="Freeform 23" id="23"/>
          <p:cNvSpPr/>
          <p:nvPr/>
        </p:nvSpPr>
        <p:spPr>
          <a:xfrm flipH="false" flipV="false" rot="0">
            <a:off x="4146641" y="0"/>
            <a:ext cx="14141359" cy="2566292"/>
          </a:xfrm>
          <a:custGeom>
            <a:avLst/>
            <a:gdLst/>
            <a:ahLst/>
            <a:cxnLst/>
            <a:rect r="r" b="b" t="t" l="l"/>
            <a:pathLst>
              <a:path h="2566292" w="14141359">
                <a:moveTo>
                  <a:pt x="0" y="0"/>
                </a:moveTo>
                <a:lnTo>
                  <a:pt x="14141359" y="0"/>
                </a:lnTo>
                <a:lnTo>
                  <a:pt x="14141359" y="2566292"/>
                </a:lnTo>
                <a:lnTo>
                  <a:pt x="0" y="2566292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-121856" r="0" b="-121856"/>
            </a:stretch>
          </a:blipFill>
        </p:spPr>
      </p:sp>
      <p:grpSp>
        <p:nvGrpSpPr>
          <p:cNvPr name="Group 24" id="24"/>
          <p:cNvGrpSpPr/>
          <p:nvPr/>
        </p:nvGrpSpPr>
        <p:grpSpPr>
          <a:xfrm rot="-10800000">
            <a:off x="-4109936" y="-57150"/>
            <a:ext cx="11293139" cy="2872030"/>
            <a:chOff x="0" y="0"/>
            <a:chExt cx="736505" cy="187305"/>
          </a:xfrm>
        </p:grpSpPr>
        <p:sp>
          <p:nvSpPr>
            <p:cNvPr name="Freeform 25" id="25"/>
            <p:cNvSpPr/>
            <p:nvPr/>
          </p:nvSpPr>
          <p:spPr>
            <a:xfrm flipH="false" flipV="false" rot="0">
              <a:off x="0" y="0"/>
              <a:ext cx="736505" cy="187305"/>
            </a:xfrm>
            <a:custGeom>
              <a:avLst/>
              <a:gdLst/>
              <a:ahLst/>
              <a:cxnLst/>
              <a:rect r="r" b="b" t="t" l="l"/>
              <a:pathLst>
                <a:path h="187305" w="736505">
                  <a:moveTo>
                    <a:pt x="203200" y="0"/>
                  </a:moveTo>
                  <a:lnTo>
                    <a:pt x="533305" y="0"/>
                  </a:lnTo>
                  <a:lnTo>
                    <a:pt x="736505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20E20"/>
            </a:solidFill>
          </p:spPr>
        </p:sp>
        <p:sp>
          <p:nvSpPr>
            <p:cNvPr name="TextBox 26" id="26"/>
            <p:cNvSpPr txBox="true"/>
            <p:nvPr/>
          </p:nvSpPr>
          <p:spPr>
            <a:xfrm>
              <a:off x="127000" y="-38100"/>
              <a:ext cx="482505" cy="22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TextBox 27" id="27"/>
          <p:cNvSpPr txBox="true"/>
          <p:nvPr/>
        </p:nvSpPr>
        <p:spPr>
          <a:xfrm rot="0">
            <a:off x="-345989" y="735928"/>
            <a:ext cx="5802899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99"/>
              </a:lnSpc>
            </a:pPr>
            <a:r>
              <a:rPr lang="en-US" b="true" sz="8499">
                <a:solidFill>
                  <a:srgbClr val="FFFFFF"/>
                </a:solidFill>
                <a:latin typeface="TT Hoves Bold"/>
                <a:ea typeface="TT Hoves Bold"/>
                <a:cs typeface="TT Hoves Bold"/>
                <a:sym typeface="TT Hoves Bold"/>
              </a:rPr>
              <a:t>DORA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0">
            <a:off x="16314008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146641" y="0"/>
            <a:ext cx="14141359" cy="2566292"/>
          </a:xfrm>
          <a:custGeom>
            <a:avLst/>
            <a:gdLst/>
            <a:ahLst/>
            <a:cxnLst/>
            <a:rect r="r" b="b" t="t" l="l"/>
            <a:pathLst>
              <a:path h="2566292" w="14141359">
                <a:moveTo>
                  <a:pt x="0" y="0"/>
                </a:moveTo>
                <a:lnTo>
                  <a:pt x="14141359" y="0"/>
                </a:lnTo>
                <a:lnTo>
                  <a:pt x="14141359" y="2566292"/>
                </a:lnTo>
                <a:lnTo>
                  <a:pt x="0" y="25662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04980" r="0" b="-10498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10800000">
            <a:off x="-4109936" y="-57150"/>
            <a:ext cx="11293139" cy="2872030"/>
            <a:chOff x="0" y="0"/>
            <a:chExt cx="736505" cy="18730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736505" cy="187305"/>
            </a:xfrm>
            <a:custGeom>
              <a:avLst/>
              <a:gdLst/>
              <a:ahLst/>
              <a:cxnLst/>
              <a:rect r="r" b="b" t="t" l="l"/>
              <a:pathLst>
                <a:path h="187305" w="736505">
                  <a:moveTo>
                    <a:pt x="203200" y="0"/>
                  </a:moveTo>
                  <a:lnTo>
                    <a:pt x="533305" y="0"/>
                  </a:lnTo>
                  <a:lnTo>
                    <a:pt x="736505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20E2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127000" y="-38100"/>
              <a:ext cx="482505" cy="22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6314008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-345989" y="735928"/>
            <a:ext cx="5802899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99"/>
              </a:lnSpc>
            </a:pPr>
            <a:r>
              <a:rPr lang="en-US" b="true" sz="8499">
                <a:solidFill>
                  <a:srgbClr val="FFFFFF"/>
                </a:solidFill>
                <a:latin typeface="TT Hoves Bold"/>
                <a:ea typeface="TT Hoves Bold"/>
                <a:cs typeface="TT Hoves Bold"/>
                <a:sym typeface="TT Hoves Bold"/>
              </a:rPr>
              <a:t>ITAM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27676" y="2823843"/>
            <a:ext cx="18022327" cy="64876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746"/>
              </a:lnSpc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Coerentemente con le Normative in vigore, quali DORA, NIS2 e IEC62443, l’IT Asset Management (ITAM) rappresenta il processo più utile per aiutare le banche nel gestire nel modo corretto il ciclo di vita dei device IT e IOT e rispondere alle esigenze di compliance e audit correlato.</a:t>
            </a:r>
          </a:p>
          <a:p>
            <a:pPr algn="l">
              <a:lnSpc>
                <a:spcPts val="2746"/>
              </a:lnSpc>
            </a:pPr>
          </a:p>
          <a:p>
            <a:pPr algn="l">
              <a:lnSpc>
                <a:spcPts val="2746"/>
              </a:lnSpc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In cosa consiste un processo del genere:</a:t>
            </a:r>
          </a:p>
          <a:p>
            <a:pPr algn="l">
              <a:lnSpc>
                <a:spcPts val="2746"/>
              </a:lnSpc>
            </a:pPr>
          </a:p>
          <a:p>
            <a:pPr algn="l" marL="423554" indent="-211777" lvl="1">
              <a:lnSpc>
                <a:spcPts val="3609"/>
              </a:lnSpc>
              <a:buFont typeface="Arial"/>
              <a:buChar char="•"/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La discovery «agentless», per poter dare un riscontro alle aziende del reale parco IT/IoT/Sicurezza fisica per poter evidenziare gli asset aziendali catalogandoli, mettendo in evidenza eventuali asset non desiderati e/o non gestiti; i dati rilevati aggiornano il CMDB aziendale.</a:t>
            </a:r>
          </a:p>
          <a:p>
            <a:pPr algn="l" marL="423554" indent="-211777" lvl="1">
              <a:lnSpc>
                <a:spcPts val="3609"/>
              </a:lnSpc>
              <a:buFont typeface="Arial"/>
              <a:buChar char="•"/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Il servizio di Early Warning , la verifica del patching dei dispositivi, per evidenziare eventuali asset non conformi con firmware e/o sistemi operativi «out of date»</a:t>
            </a:r>
          </a:p>
          <a:p>
            <a:pPr algn="l" marL="423554" indent="-211777" lvl="1">
              <a:lnSpc>
                <a:spcPts val="3609"/>
              </a:lnSpc>
              <a:buFont typeface="Arial"/>
              <a:buChar char="•"/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Il patching automatizzato, dei dispositivi, con workflow autorizzativo </a:t>
            </a:r>
          </a:p>
          <a:p>
            <a:pPr algn="l" marL="423554" indent="-211777" lvl="1">
              <a:lnSpc>
                <a:spcPts val="3609"/>
              </a:lnSpc>
              <a:buFont typeface="Arial"/>
              <a:buChar char="•"/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La gestione dei change e del decommissioning dei dispositivi</a:t>
            </a:r>
          </a:p>
          <a:p>
            <a:pPr algn="l" marL="423554" indent="-211777" lvl="1">
              <a:lnSpc>
                <a:spcPts val="3609"/>
              </a:lnSpc>
              <a:buFont typeface="Arial"/>
              <a:buChar char="•"/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L’assistenza proattiva , da remoto ed on-site a copertura e completamento del servizio.</a:t>
            </a:r>
          </a:p>
          <a:p>
            <a:pPr algn="l">
              <a:lnSpc>
                <a:spcPts val="2746"/>
              </a:lnSpc>
            </a:pPr>
          </a:p>
          <a:p>
            <a:pPr algn="l">
              <a:lnSpc>
                <a:spcPts val="2746"/>
              </a:lnSpc>
            </a:pP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Deve essere</a:t>
            </a:r>
            <a:r>
              <a:rPr lang="en-US" sz="1961">
                <a:solidFill>
                  <a:srgbClr val="000000"/>
                </a:solidFill>
                <a:latin typeface="Helios"/>
                <a:ea typeface="Helios"/>
                <a:cs typeface="Helios"/>
                <a:sym typeface="Helios"/>
              </a:rPr>
              <a:t> integrato/integrabile con le tecnologie già eventualmente presenti di asset management, Asset discovery, ITOM,  ITSM, Monitoring, Digital Twin, Unified End Point Management ed altri….</a:t>
            </a:r>
          </a:p>
          <a:p>
            <a:pPr algn="l">
              <a:lnSpc>
                <a:spcPts val="4481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2916212" cy="10287000"/>
          </a:xfrm>
          <a:custGeom>
            <a:avLst/>
            <a:gdLst/>
            <a:ahLst/>
            <a:cxnLst/>
            <a:rect r="r" b="b" t="t" l="l"/>
            <a:pathLst>
              <a:path h="10287000" w="2916212">
                <a:moveTo>
                  <a:pt x="0" y="0"/>
                </a:moveTo>
                <a:lnTo>
                  <a:pt x="2916212" y="0"/>
                </a:lnTo>
                <a:lnTo>
                  <a:pt x="291621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1482" t="0" r="-123685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13778" y="259429"/>
            <a:ext cx="2321605" cy="3210344"/>
          </a:xfrm>
          <a:custGeom>
            <a:avLst/>
            <a:gdLst/>
            <a:ahLst/>
            <a:cxnLst/>
            <a:rect r="r" b="b" t="t" l="l"/>
            <a:pathLst>
              <a:path h="3210344" w="2321605">
                <a:moveTo>
                  <a:pt x="0" y="0"/>
                </a:moveTo>
                <a:lnTo>
                  <a:pt x="2321605" y="0"/>
                </a:lnTo>
                <a:lnTo>
                  <a:pt x="2321605" y="3210344"/>
                </a:lnTo>
                <a:lnTo>
                  <a:pt x="0" y="321034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215492" y="2277862"/>
            <a:ext cx="9084592" cy="7494788"/>
          </a:xfrm>
          <a:custGeom>
            <a:avLst/>
            <a:gdLst/>
            <a:ahLst/>
            <a:cxnLst/>
            <a:rect r="r" b="b" t="t" l="l"/>
            <a:pathLst>
              <a:path h="7494788" w="9084592">
                <a:moveTo>
                  <a:pt x="0" y="0"/>
                </a:moveTo>
                <a:lnTo>
                  <a:pt x="9084592" y="0"/>
                </a:lnTo>
                <a:lnTo>
                  <a:pt x="9084592" y="7494788"/>
                </a:lnTo>
                <a:lnTo>
                  <a:pt x="0" y="749478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215492" y="121019"/>
            <a:ext cx="11405309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 b="true">
                <a:solidFill>
                  <a:srgbClr val="A20E20"/>
                </a:solidFill>
                <a:latin typeface="TT Hoves Bold"/>
                <a:ea typeface="TT Hoves Bold"/>
                <a:cs typeface="TT Hoves Bold"/>
                <a:sym typeface="TT Hoves Bold"/>
              </a:rPr>
              <a:t>IL CONTESTO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3215492" y="1397369"/>
            <a:ext cx="8011567" cy="581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279"/>
              </a:lnSpc>
              <a:spcBef>
                <a:spcPct val="0"/>
              </a:spcBef>
            </a:pPr>
            <a:r>
              <a:rPr lang="en-US" b="true" sz="1899">
                <a:solidFill>
                  <a:srgbClr val="666666"/>
                </a:solidFill>
                <a:latin typeface="TT Hoves Bold"/>
                <a:ea typeface="TT Hoves Bold"/>
                <a:cs typeface="TT Hoves Bold"/>
                <a:sym typeface="TT Hoves Bold"/>
              </a:rPr>
              <a:t>ESTRATTO RAPPORTO CLUSIT 2023 UPDATE OTTOBRE 2023</a:t>
            </a:r>
          </a:p>
          <a:p>
            <a:pPr algn="l">
              <a:lnSpc>
                <a:spcPts val="2279"/>
              </a:lnSpc>
              <a:spcBef>
                <a:spcPct val="0"/>
              </a:spcBef>
            </a:pPr>
            <a:r>
              <a:rPr lang="en-US" b="true" sz="1899">
                <a:solidFill>
                  <a:srgbClr val="666666"/>
                </a:solidFill>
                <a:latin typeface="TT Hoves Bold"/>
                <a:ea typeface="TT Hoves Bold"/>
                <a:cs typeface="TT Hoves Bold"/>
                <a:sym typeface="TT Hoves Bold"/>
              </a:rPr>
              <a:t>Un’Asset non aggiornato determina il 47% degli attacchi CyberCrime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843776" y="4551556"/>
            <a:ext cx="5004110" cy="3276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239"/>
              </a:lnSpc>
              <a:spcBef>
                <a:spcPct val="0"/>
              </a:spcBef>
            </a:pPr>
            <a:r>
              <a:rPr lang="en-US" sz="26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Quasi il 50% delle principali minacce in ambito Manifatturiero sono determinati da asset non inventariati o da aggiornamenti di sicurezza mancanti, con una crescita rispetto al 2022 maggiore del 50% ! 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16314008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713045" y="0"/>
            <a:ext cx="4574955" cy="10287000"/>
          </a:xfrm>
          <a:custGeom>
            <a:avLst/>
            <a:gdLst/>
            <a:ahLst/>
            <a:cxnLst/>
            <a:rect r="r" b="b" t="t" l="l"/>
            <a:pathLst>
              <a:path h="10287000" w="4574955">
                <a:moveTo>
                  <a:pt x="0" y="0"/>
                </a:moveTo>
                <a:lnTo>
                  <a:pt x="4574955" y="0"/>
                </a:lnTo>
                <a:lnTo>
                  <a:pt x="4574955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0244" t="0" r="-130244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41704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83443" y="385763"/>
            <a:ext cx="11405309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 b="true">
                <a:solidFill>
                  <a:srgbClr val="A20E20"/>
                </a:solidFill>
                <a:latin typeface="TT Hoves Bold"/>
                <a:ea typeface="TT Hoves Bold"/>
                <a:cs typeface="TT Hoves Bold"/>
                <a:sym typeface="TT Hoves Bold"/>
              </a:rPr>
              <a:t>LA NECESSITA’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483443" y="2151256"/>
            <a:ext cx="12447549" cy="68465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449"/>
              </a:lnSpc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L'analisi del rischio informatico è un aspetto fondamentale per la gestione del ciclo di vita del sistema informativo, necessaria per poter effettuare una fotografia dell’as-is e comprendere eventuali strategie da applicare</a:t>
            </a:r>
          </a:p>
          <a:p>
            <a:pPr algn="l">
              <a:lnSpc>
                <a:spcPts val="3449"/>
              </a:lnSpc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Avere la mappatura degli asset informatici è fondamentale, con informazioni fresche ed aggiornate, motivo per il quale devono essere identificati e classificati in base alla loro importanza per l’azienda. </a:t>
            </a:r>
          </a:p>
          <a:p>
            <a:pPr algn="l">
              <a:lnSpc>
                <a:spcPts val="3449"/>
              </a:lnSpc>
            </a:pPr>
            <a:r>
              <a:rPr lang="en-US" sz="2299" u="sng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Possiamo categorizzare gli asset in queste macrocategorie</a:t>
            </a:r>
          </a:p>
          <a:p>
            <a:pPr algn="l" marL="496569" indent="-248284" lvl="1">
              <a:lnSpc>
                <a:spcPts val="3449"/>
              </a:lnSpc>
              <a:buFont typeface="Arial"/>
              <a:buChar char="•"/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Microinformatica</a:t>
            </a:r>
          </a:p>
          <a:p>
            <a:pPr algn="l" marL="496569" indent="-248284" lvl="1">
              <a:lnSpc>
                <a:spcPts val="3449"/>
              </a:lnSpc>
              <a:buFont typeface="Arial"/>
              <a:buChar char="•"/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network e security</a:t>
            </a:r>
          </a:p>
          <a:p>
            <a:pPr algn="l" marL="496569" indent="-248284" lvl="1">
              <a:lnSpc>
                <a:spcPts val="3449"/>
              </a:lnSpc>
              <a:buFont typeface="Arial"/>
              <a:buChar char="•"/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IoT</a:t>
            </a:r>
          </a:p>
          <a:p>
            <a:pPr algn="l" marL="496569" indent="-248284" lvl="1">
              <a:lnSpc>
                <a:spcPts val="3449"/>
              </a:lnSpc>
              <a:buFont typeface="Arial"/>
              <a:buChar char="•"/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Sicurezza fisica</a:t>
            </a:r>
          </a:p>
          <a:p>
            <a:pPr algn="l">
              <a:lnSpc>
                <a:spcPts val="3449"/>
              </a:lnSpc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Per poter mappare gli asset dobbiamo necessariamente «rilevarli» in modo automatico ed in modalità agentless.</a:t>
            </a:r>
          </a:p>
          <a:p>
            <a:pPr algn="l">
              <a:lnSpc>
                <a:spcPts val="3449"/>
              </a:lnSpc>
            </a:pP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Tecnologie, competenze, certificazioni e expertise sono alla base per poter erogare un servizio proattivo e governato per raggiungere questo fondamentale scopo e le linee guida dettate dalle normative ( </a:t>
            </a:r>
            <a:r>
              <a:rPr lang="en-US" b="true" sz="2299">
                <a:solidFill>
                  <a:srgbClr val="000000"/>
                </a:solidFill>
                <a:latin typeface="TT Hoves Bold"/>
                <a:ea typeface="TT Hoves Bold"/>
                <a:cs typeface="TT Hoves Bold"/>
                <a:sym typeface="TT Hoves Bold"/>
              </a:rPr>
              <a:t>IEC62443</a:t>
            </a:r>
            <a:r>
              <a:rPr lang="en-US" sz="2299">
                <a:solidFill>
                  <a:srgbClr val="000000"/>
                </a:solidFill>
                <a:latin typeface="TT Hoves"/>
                <a:ea typeface="TT Hoves"/>
                <a:cs typeface="TT Hoves"/>
                <a:sym typeface="TT Hoves"/>
              </a:rPr>
              <a:t>) ci danne le linee guida di cosa e come gestire gli asset ed i relativi rischi.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146641" y="0"/>
            <a:ext cx="14141359" cy="2566292"/>
          </a:xfrm>
          <a:custGeom>
            <a:avLst/>
            <a:gdLst/>
            <a:ahLst/>
            <a:cxnLst/>
            <a:rect r="r" b="b" t="t" l="l"/>
            <a:pathLst>
              <a:path h="2566292" w="14141359">
                <a:moveTo>
                  <a:pt x="0" y="0"/>
                </a:moveTo>
                <a:lnTo>
                  <a:pt x="14141359" y="0"/>
                </a:lnTo>
                <a:lnTo>
                  <a:pt x="14141359" y="2566292"/>
                </a:lnTo>
                <a:lnTo>
                  <a:pt x="0" y="25662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03258" r="0" b="-103258"/>
            </a:stretch>
          </a:blipFill>
        </p:spPr>
      </p:sp>
      <p:grpSp>
        <p:nvGrpSpPr>
          <p:cNvPr name="Group 3" id="3"/>
          <p:cNvGrpSpPr/>
          <p:nvPr/>
        </p:nvGrpSpPr>
        <p:grpSpPr>
          <a:xfrm rot="-10800000">
            <a:off x="-3259655" y="-57150"/>
            <a:ext cx="12575529" cy="2872030"/>
            <a:chOff x="0" y="0"/>
            <a:chExt cx="820139" cy="18730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20139" cy="187305"/>
            </a:xfrm>
            <a:custGeom>
              <a:avLst/>
              <a:gdLst/>
              <a:ahLst/>
              <a:cxnLst/>
              <a:rect r="r" b="b" t="t" l="l"/>
              <a:pathLst>
                <a:path h="187305" w="820139">
                  <a:moveTo>
                    <a:pt x="203200" y="0"/>
                  </a:moveTo>
                  <a:lnTo>
                    <a:pt x="616939" y="0"/>
                  </a:lnTo>
                  <a:lnTo>
                    <a:pt x="820139" y="187305"/>
                  </a:lnTo>
                  <a:lnTo>
                    <a:pt x="0" y="187305"/>
                  </a:lnTo>
                  <a:lnTo>
                    <a:pt x="203200" y="0"/>
                  </a:lnTo>
                  <a:close/>
                </a:path>
              </a:pathLst>
            </a:custGeom>
            <a:solidFill>
              <a:srgbClr val="A20E20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127000" y="-38100"/>
              <a:ext cx="566139" cy="22540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100"/>
                </a:lnSpc>
              </a:pPr>
            </a:p>
          </p:txBody>
        </p:sp>
      </p:grpSp>
      <p:sp>
        <p:nvSpPr>
          <p:cNvPr name="Freeform 6" id="6"/>
          <p:cNvSpPr/>
          <p:nvPr/>
        </p:nvSpPr>
        <p:spPr>
          <a:xfrm flipH="false" flipV="false" rot="0">
            <a:off x="16314008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2555460" y="2980383"/>
            <a:ext cx="14018751" cy="6991852"/>
          </a:xfrm>
          <a:custGeom>
            <a:avLst/>
            <a:gdLst/>
            <a:ahLst/>
            <a:cxnLst/>
            <a:rect r="r" b="b" t="t" l="l"/>
            <a:pathLst>
              <a:path h="6991852" w="14018751">
                <a:moveTo>
                  <a:pt x="0" y="0"/>
                </a:moveTo>
                <a:lnTo>
                  <a:pt x="14018752" y="0"/>
                </a:lnTo>
                <a:lnTo>
                  <a:pt x="14018752" y="6991852"/>
                </a:lnTo>
                <a:lnTo>
                  <a:pt x="0" y="699185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759995" y="2431204"/>
            <a:ext cx="4458796" cy="4662793"/>
          </a:xfrm>
          <a:custGeom>
            <a:avLst/>
            <a:gdLst/>
            <a:ahLst/>
            <a:cxnLst/>
            <a:rect r="r" b="b" t="t" l="l"/>
            <a:pathLst>
              <a:path h="4662793" w="4458796">
                <a:moveTo>
                  <a:pt x="0" y="0"/>
                </a:moveTo>
                <a:lnTo>
                  <a:pt x="4458796" y="0"/>
                </a:lnTo>
                <a:lnTo>
                  <a:pt x="4458796" y="4662793"/>
                </a:lnTo>
                <a:lnTo>
                  <a:pt x="0" y="466279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13999" y="-2729"/>
            <a:ext cx="6416216" cy="25717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99"/>
              </a:lnSpc>
            </a:pPr>
            <a:r>
              <a:rPr lang="en-US" sz="8499" b="true">
                <a:solidFill>
                  <a:srgbClr val="FFFFFF"/>
                </a:solidFill>
                <a:latin typeface="TT Hoves Bold"/>
                <a:ea typeface="TT Hoves Bold"/>
                <a:cs typeface="TT Hoves Bold"/>
                <a:sym typeface="TT Hoves Bold"/>
              </a:rPr>
              <a:t>layout</a:t>
            </a:r>
          </a:p>
          <a:p>
            <a:pPr algn="ctr">
              <a:lnSpc>
                <a:spcPts val="10199"/>
              </a:lnSpc>
            </a:pPr>
            <a:r>
              <a:rPr lang="en-US" b="true" sz="8499">
                <a:solidFill>
                  <a:srgbClr val="FFFFFF"/>
                </a:solidFill>
                <a:latin typeface="TT Hoves Bold"/>
                <a:ea typeface="TT Hoves Bold"/>
                <a:cs typeface="TT Hoves Bold"/>
                <a:sym typeface="TT Hoves Bold"/>
              </a:rPr>
              <a:t>concettuale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13999" y="6270819"/>
            <a:ext cx="2731071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199"/>
              </a:lnSpc>
              <a:spcBef>
                <a:spcPct val="0"/>
              </a:spcBef>
            </a:pPr>
            <a:r>
              <a:rPr lang="en-US" b="true" sz="8499">
                <a:solidFill>
                  <a:srgbClr val="000000"/>
                </a:solidFill>
                <a:latin typeface="TT Hoves Bold"/>
                <a:ea typeface="TT Hoves Bold"/>
                <a:cs typeface="TT Hoves Bold"/>
                <a:sym typeface="TT Hoves Bold"/>
              </a:rPr>
              <a:t>PSIM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name="Table 2" id="2"/>
          <p:cNvGraphicFramePr>
            <a:graphicFrameLocks noGrp="true"/>
          </p:cNvGraphicFramePr>
          <p:nvPr/>
        </p:nvGraphicFramePr>
        <p:xfrm>
          <a:off x="5853991" y="3051508"/>
          <a:ext cx="11405309" cy="5894625"/>
        </p:xfrm>
        <a:graphic>
          <a:graphicData uri="http://schemas.openxmlformats.org/drawingml/2006/table">
            <a:tbl>
              <a:tblPr/>
              <a:tblGrid>
                <a:gridCol w="11405309"/>
              </a:tblGrid>
              <a:tr h="1128217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499"/>
                        </a:lnSpc>
                        <a:defRPr/>
                      </a:pPr>
                      <a:r>
                        <a:rPr lang="en-US" sz="2499" b="true">
                          <a:solidFill>
                            <a:srgbClr val="2A2E3A"/>
                          </a:solidFill>
                          <a:latin typeface="Helios Bold"/>
                          <a:ea typeface="Helios Bold"/>
                          <a:cs typeface="Helios Bold"/>
                          <a:sym typeface="Helios Bold"/>
                        </a:rPr>
                        <a:t>Creare un’effettiva testa di ponte tra sicurezza fisica e logica</a:t>
                      </a:r>
                      <a:endParaRPr lang="en-US" sz="1100"/>
                    </a:p>
                  </a:txBody>
                  <a:tcPr marL="211594" marR="211594" marT="211594" marB="211594" anchor="b">
                    <a:lnL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121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499"/>
                        </a:lnSpc>
                        <a:defRPr/>
                      </a:pPr>
                      <a:r>
                        <a:rPr lang="en-US" sz="2499" b="true">
                          <a:solidFill>
                            <a:srgbClr val="2A2E3A"/>
                          </a:solidFill>
                          <a:latin typeface="Helios Bold"/>
                          <a:ea typeface="Helios Bold"/>
                          <a:cs typeface="Helios Bold"/>
                          <a:sym typeface="Helios Bold"/>
                        </a:rPr>
                        <a:t>Adeguare il parco tecnologico </a:t>
                      </a:r>
                      <a:endParaRPr lang="en-US" sz="1100"/>
                    </a:p>
                  </a:txBody>
                  <a:tcPr marL="211594" marR="211594" marT="211594" marB="211594" anchor="b">
                    <a:lnL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121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499"/>
                        </a:lnSpc>
                        <a:defRPr/>
                      </a:pPr>
                      <a:r>
                        <a:rPr lang="en-US" sz="2499" b="true">
                          <a:solidFill>
                            <a:srgbClr val="2A2E3A"/>
                          </a:solidFill>
                          <a:latin typeface="Helios Bold"/>
                          <a:ea typeface="Helios Bold"/>
                          <a:cs typeface="Helios Bold"/>
                          <a:sym typeface="Helios Bold"/>
                        </a:rPr>
                        <a:t>Investire sul salto evolutivo prossimo della sicurezza fisica -&gt; DPA/AI</a:t>
                      </a:r>
                      <a:endParaRPr lang="en-US" sz="1100"/>
                    </a:p>
                  </a:txBody>
                  <a:tcPr marL="211594" marR="211594" marT="211594" marB="211594" anchor="b">
                    <a:lnL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47121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499"/>
                        </a:lnSpc>
                        <a:defRPr/>
                      </a:pPr>
                      <a:r>
                        <a:rPr lang="en-US" sz="2499" b="true">
                          <a:solidFill>
                            <a:srgbClr val="2A2E3A"/>
                          </a:solidFill>
                          <a:latin typeface="Helios Bold"/>
                          <a:ea typeface="Helios Bold"/>
                          <a:cs typeface="Helios Bold"/>
                          <a:sym typeface="Helios Bold"/>
                        </a:rPr>
                        <a:t>Automatizzare i processi di manutenzione preventiva del parco</a:t>
                      </a:r>
                      <a:endParaRPr lang="en-US" sz="1100"/>
                    </a:p>
                  </a:txBody>
                  <a:tcPr marL="211594" marR="211594" marT="211594" marB="211594" anchor="b">
                    <a:lnL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25046">
                <a:tc>
                  <a:txBody>
                    <a:bodyPr anchor="t" rtlCol="false"/>
                    <a:lstStyle/>
                    <a:p>
                      <a:pPr algn="l">
                        <a:lnSpc>
                          <a:spcPts val="3499"/>
                        </a:lnSpc>
                        <a:defRPr/>
                      </a:pPr>
                      <a:r>
                        <a:rPr lang="en-US" sz="2499" b="true">
                          <a:solidFill>
                            <a:srgbClr val="2A2E3A"/>
                          </a:solidFill>
                          <a:latin typeface="Helios Bold"/>
                          <a:ea typeface="Helios Bold"/>
                          <a:cs typeface="Helios Bold"/>
                          <a:sym typeface="Helios Bold"/>
                        </a:rPr>
                        <a:t>Ridurre la superficie di attacco dovuto al scarsa manutenzione informatica dei device di campo </a:t>
                      </a:r>
                      <a:endParaRPr lang="en-US" sz="1100"/>
                    </a:p>
                  </a:txBody>
                  <a:tcPr marL="211594" marR="211594" marT="211594" marB="211594" anchor="b">
                    <a:lnL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0">
                      <a:solidFill>
                        <a:srgbClr val="EDECE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9525">
                      <a:solidFill>
                        <a:srgbClr val="2A2E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name="Freeform 3" id="3"/>
          <p:cNvSpPr/>
          <p:nvPr/>
        </p:nvSpPr>
        <p:spPr>
          <a:xfrm flipH="false" flipV="false" rot="0">
            <a:off x="0" y="0"/>
            <a:ext cx="4477382" cy="10287000"/>
          </a:xfrm>
          <a:custGeom>
            <a:avLst/>
            <a:gdLst/>
            <a:ahLst/>
            <a:cxnLst/>
            <a:rect r="r" b="b" t="t" l="l"/>
            <a:pathLst>
              <a:path h="10287000" w="4477382">
                <a:moveTo>
                  <a:pt x="0" y="0"/>
                </a:moveTo>
                <a:lnTo>
                  <a:pt x="4477382" y="0"/>
                </a:lnTo>
                <a:lnTo>
                  <a:pt x="4477382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22316" t="0" r="-122316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5863516" y="897376"/>
            <a:ext cx="11405309" cy="1905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sz="8499" b="true">
                <a:solidFill>
                  <a:srgbClr val="A20E20"/>
                </a:solidFill>
                <a:latin typeface="TT Hoves Bold"/>
                <a:ea typeface="TT Hoves Bold"/>
                <a:cs typeface="TT Hoves Bold"/>
                <a:sym typeface="TT Hoves Bold"/>
              </a:rPr>
              <a:t>Vantaggi e Benefici</a:t>
            </a:r>
          </a:p>
          <a:p>
            <a:pPr algn="l">
              <a:lnSpc>
                <a:spcPts val="4920"/>
              </a:lnSpc>
            </a:pPr>
            <a:r>
              <a:rPr lang="en-US" sz="4100" b="true">
                <a:solidFill>
                  <a:srgbClr val="676967"/>
                </a:solidFill>
                <a:latin typeface="TT Hoves Bold"/>
                <a:ea typeface="TT Hoves Bold"/>
                <a:cs typeface="TT Hoves Bold"/>
                <a:sym typeface="TT Hoves Bold"/>
              </a:rPr>
              <a:t>(per i security manager delle banche)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6314008" y="9258300"/>
            <a:ext cx="1973992" cy="1028700"/>
          </a:xfrm>
          <a:custGeom>
            <a:avLst/>
            <a:gdLst/>
            <a:ahLst/>
            <a:cxnLst/>
            <a:rect r="r" b="b" t="t" l="l"/>
            <a:pathLst>
              <a:path h="1028700" w="1973992">
                <a:moveTo>
                  <a:pt x="0" y="0"/>
                </a:moveTo>
                <a:lnTo>
                  <a:pt x="1973992" y="0"/>
                </a:lnTo>
                <a:lnTo>
                  <a:pt x="1973992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>
            <a:grpSpLocks noChangeAspect="true"/>
          </p:cNvGrpSpPr>
          <p:nvPr/>
        </p:nvGrpSpPr>
        <p:grpSpPr>
          <a:xfrm rot="0">
            <a:off x="8001000" y="0"/>
            <a:ext cx="10287000" cy="10287000"/>
            <a:chOff x="0" y="0"/>
            <a:chExt cx="6350000" cy="63500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95377" y="-95377"/>
              <a:ext cx="6540754" cy="6540754"/>
            </a:xfrm>
            <a:custGeom>
              <a:avLst/>
              <a:gdLst/>
              <a:ahLst/>
              <a:cxnLst/>
              <a:rect r="r" b="b" t="t" l="l"/>
              <a:pathLst>
                <a:path h="6540754" w="6540754">
                  <a:moveTo>
                    <a:pt x="6540754" y="0"/>
                  </a:moveTo>
                  <a:lnTo>
                    <a:pt x="0" y="6540754"/>
                  </a:lnTo>
                  <a:lnTo>
                    <a:pt x="6540754" y="6540754"/>
                  </a:lnTo>
                  <a:close/>
                </a:path>
              </a:pathLst>
            </a:custGeom>
            <a:blipFill>
              <a:blip r:embed="rId2"/>
              <a:stretch>
                <a:fillRect l="0" t="-4525" r="0" b="-4525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1028700" y="591732"/>
            <a:ext cx="4134722" cy="1672290"/>
          </a:xfrm>
          <a:custGeom>
            <a:avLst/>
            <a:gdLst/>
            <a:ahLst/>
            <a:cxnLst/>
            <a:rect r="r" b="b" t="t" l="l"/>
            <a:pathLst>
              <a:path h="1672290" w="4134722">
                <a:moveTo>
                  <a:pt x="0" y="0"/>
                </a:moveTo>
                <a:lnTo>
                  <a:pt x="4134722" y="0"/>
                </a:lnTo>
                <a:lnTo>
                  <a:pt x="4134722" y="1672289"/>
                </a:lnTo>
                <a:lnTo>
                  <a:pt x="0" y="167228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876261" y="3703355"/>
            <a:ext cx="11301259" cy="5975541"/>
          </a:xfrm>
          <a:custGeom>
            <a:avLst/>
            <a:gdLst/>
            <a:ahLst/>
            <a:cxnLst/>
            <a:rect r="r" b="b" t="t" l="l"/>
            <a:pathLst>
              <a:path h="5975541" w="11301259">
                <a:moveTo>
                  <a:pt x="0" y="0"/>
                </a:moveTo>
                <a:lnTo>
                  <a:pt x="11301259" y="0"/>
                </a:lnTo>
                <a:lnTo>
                  <a:pt x="11301259" y="5975541"/>
                </a:lnTo>
                <a:lnTo>
                  <a:pt x="0" y="59755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028700" y="2417480"/>
            <a:ext cx="8890410" cy="1285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99"/>
              </a:lnSpc>
            </a:pPr>
            <a:r>
              <a:rPr lang="en-US" b="true" sz="8499">
                <a:solidFill>
                  <a:srgbClr val="B3003C"/>
                </a:solidFill>
                <a:latin typeface="TT Hoves Bold"/>
                <a:ea typeface="TT Hoves Bold"/>
                <a:cs typeface="TT Hoves Bold"/>
                <a:sym typeface="TT Hoves Bold"/>
              </a:rPr>
              <a:t>Connect with us.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DAGYwHUsqGs</dc:identifier>
  <dcterms:modified xsi:type="dcterms:W3CDTF">2011-08-01T06:04:30Z</dcterms:modified>
  <cp:revision>1</cp:revision>
  <dc:title>BDS StatiGenerali Nils Fazzini</dc:title>
</cp:coreProperties>
</file>