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75" r:id="rId3"/>
    <p:sldId id="270" r:id="rId4"/>
    <p:sldId id="286" r:id="rId5"/>
    <p:sldId id="261" r:id="rId6"/>
    <p:sldId id="278" r:id="rId7"/>
    <p:sldId id="279" r:id="rId8"/>
    <p:sldId id="281" r:id="rId9"/>
    <p:sldId id="282" r:id="rId10"/>
    <p:sldId id="287" r:id="rId11"/>
    <p:sldId id="283" r:id="rId12"/>
    <p:sldId id="284" r:id="rId13"/>
    <p:sldId id="285" r:id="rId14"/>
  </p:sldIdLst>
  <p:sldSz cx="12192000" cy="6858000"/>
  <p:notesSz cx="6797675" cy="987266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 Furia Federica" initials="DFF" lastIdx="1" clrIdx="0">
    <p:extLst>
      <p:ext uri="{19B8F6BF-5375-455C-9EA6-DF929625EA0E}">
        <p15:presenceInfo xmlns:p15="http://schemas.microsoft.com/office/powerpoint/2012/main" userId="S-1-5-21-1635147056-2619898687-638437217-2714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083CB"/>
    <a:srgbClr val="B20685"/>
    <a:srgbClr val="223E6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33" autoAdjust="0"/>
  </p:normalViewPr>
  <p:slideViewPr>
    <p:cSldViewPr snapToGrid="0">
      <p:cViewPr varScale="1">
        <p:scale>
          <a:sx n="59" d="100"/>
          <a:sy n="59" d="100"/>
        </p:scale>
        <p:origin x="924" y="6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50727-2799-47A8-994A-DE2EC3EA554A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51222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377321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377321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79DF2D-4E1A-4417-BD3B-C37420D5843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8239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1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298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A19A0-A002-4388-94C5-B1B29147776F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097329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3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685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4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8839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5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4485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6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65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7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900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8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868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9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246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10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8044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11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6804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12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9038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16320" y="10184615"/>
            <a:ext cx="2919962" cy="53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87" tIns="43294" rIns="86587" bIns="43294" anchor="b"/>
          <a:lstStyle/>
          <a:p>
            <a:pPr algn="r" defTabSz="865188"/>
            <a:fld id="{6BC8C5F1-DAD8-4F25-B04B-7472B704AE72}" type="slidenum">
              <a:rPr lang="it-IT" sz="1100">
                <a:solidFill>
                  <a:srgbClr val="000000"/>
                </a:solidFill>
                <a:ea typeface="ＭＳ Ｐゴシック" pitchFamily="34" charset="-128"/>
              </a:rPr>
              <a:pPr algn="r" defTabSz="865188"/>
              <a:t>13</a:t>
            </a:fld>
            <a:endParaRPr lang="it-IT" sz="11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804863"/>
            <a:ext cx="7145338" cy="401955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509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8445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65141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4536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0076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8001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548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8560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5603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6415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9741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23069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4297-4473-4B43-B0C0-76C5D0B43C44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05/12/2024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37A0B-65AA-41FD-AB7E-CB917BF7332D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709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9F563-87B1-44E6-8CFE-CB010EAA1F5F}" type="datetimeFigureOut">
              <a:rPr lang="it-IT" smtClean="0"/>
              <a:t>05/12/2024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76D1F-6715-4469-85E7-E60F762979E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8959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emf"/><Relationship Id="rId5" Type="http://schemas.openxmlformats.org/officeDocument/2006/relationships/image" Target="../media/image3.png"/><Relationship Id="rId10" Type="http://schemas.openxmlformats.org/officeDocument/2006/relationships/image" Target="../media/image8.emf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.jpe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segeteriasac@dcpc.interno.it" TargetMode="External"/><Relationship Id="rId5" Type="http://schemas.openxmlformats.org/officeDocument/2006/relationships/hyperlink" Target="mailto:.basilicata@dcpc.interno.it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o 4"/>
          <p:cNvGrpSpPr/>
          <p:nvPr/>
        </p:nvGrpSpPr>
        <p:grpSpPr>
          <a:xfrm>
            <a:off x="-48683" y="5014612"/>
            <a:ext cx="6141834" cy="1843390"/>
            <a:chOff x="-56596" y="3756271"/>
            <a:chExt cx="4476330" cy="1382542"/>
          </a:xfrm>
        </p:grpSpPr>
        <p:pic>
          <p:nvPicPr>
            <p:cNvPr id="52224" name="Immagine 522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974" y="3894698"/>
              <a:ext cx="4340760" cy="1244115"/>
            </a:xfrm>
            <a:prstGeom prst="rect">
              <a:avLst/>
            </a:prstGeom>
          </p:spPr>
        </p:pic>
        <p:sp>
          <p:nvSpPr>
            <p:cNvPr id="2" name="CasellaDiTesto 1"/>
            <p:cNvSpPr txBox="1"/>
            <p:nvPr/>
          </p:nvSpPr>
          <p:spPr>
            <a:xfrm>
              <a:off x="-56596" y="4029687"/>
              <a:ext cx="982481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400" b="1" dirty="0">
                  <a:solidFill>
                    <a:schemeClr val="accent2">
                      <a:lumMod val="75000"/>
                    </a:schemeClr>
                  </a:solidFill>
                  <a:latin typeface="Bahnschrift SemiLight Condensed" panose="020B0502040204020203" pitchFamily="34" charset="0"/>
                </a:rPr>
                <a:t>Carabinieri</a:t>
              </a:r>
            </a:p>
          </p:txBody>
        </p:sp>
        <p:sp>
          <p:nvSpPr>
            <p:cNvPr id="19" name="CasellaDiTesto 18"/>
            <p:cNvSpPr txBox="1"/>
            <p:nvPr/>
          </p:nvSpPr>
          <p:spPr>
            <a:xfrm>
              <a:off x="471773" y="3756271"/>
              <a:ext cx="1517819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867" b="1" dirty="0">
                  <a:solidFill>
                    <a:schemeClr val="bg2">
                      <a:lumMod val="50000"/>
                    </a:schemeClr>
                  </a:solidFill>
                </a:rPr>
                <a:t>Guardia di Finanza</a:t>
              </a:r>
            </a:p>
          </p:txBody>
        </p:sp>
        <p:sp>
          <p:nvSpPr>
            <p:cNvPr id="20" name="CasellaDiTesto 19"/>
            <p:cNvSpPr txBox="1"/>
            <p:nvPr/>
          </p:nvSpPr>
          <p:spPr>
            <a:xfrm>
              <a:off x="975902" y="4854578"/>
              <a:ext cx="1414426" cy="25391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Polizia Penitenziaria</a:t>
              </a:r>
            </a:p>
          </p:txBody>
        </p:sp>
      </p:grpSp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325" y="1812507"/>
            <a:ext cx="3085893" cy="30532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1" name="Text Box 9"/>
          <p:cNvSpPr txBox="1">
            <a:spLocks noChangeArrowheads="1"/>
          </p:cNvSpPr>
          <p:nvPr/>
        </p:nvSpPr>
        <p:spPr bwMode="auto">
          <a:xfrm>
            <a:off x="0" y="1220307"/>
            <a:ext cx="12192000" cy="584775"/>
          </a:xfrm>
          <a:prstGeom prst="rect">
            <a:avLst/>
          </a:prstGeom>
          <a:solidFill>
            <a:srgbClr val="223E6F"/>
          </a:solidFill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 anchor="ctr">
            <a:spAutoFit/>
          </a:bodyPr>
          <a:lstStyle>
            <a:defPPr>
              <a:defRPr lang="it-IT"/>
            </a:defPPr>
            <a:lvl1pPr algn="ctr">
              <a:defRPr sz="3200" b="1" cap="smal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algn="l">
              <a:spcBef>
                <a:spcPts val="1800"/>
              </a:spcBef>
              <a:spcAft>
                <a:spcPts val="600"/>
              </a:spcAft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ATTIVITÀ DI ANALISI DEL SERVIZIO ANALISI CRIMINALE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2768" y="3209028"/>
            <a:ext cx="3564331" cy="1828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CasellaDiTesto 5"/>
          <p:cNvSpPr txBox="1"/>
          <p:nvPr/>
        </p:nvSpPr>
        <p:spPr>
          <a:xfrm>
            <a:off x="8482768" y="2473940"/>
            <a:ext cx="3100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sz="2800" b="1" i="1" dirty="0">
                <a:solidFill>
                  <a:srgbClr val="2C539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Ufficio Interforze</a:t>
            </a: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7940" y="3850307"/>
            <a:ext cx="2452255" cy="1602842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33" y="2784113"/>
            <a:ext cx="1774051" cy="111009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35459" y="5166119"/>
            <a:ext cx="3831416" cy="1401067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7375" y="3211075"/>
            <a:ext cx="1409625" cy="1437838"/>
          </a:xfrm>
          <a:prstGeom prst="rect">
            <a:avLst/>
          </a:prstGeom>
          <a:ln>
            <a:noFill/>
          </a:ln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9479" y="3990772"/>
            <a:ext cx="1800382" cy="1114769"/>
          </a:xfrm>
          <a:prstGeom prst="rect">
            <a:avLst/>
          </a:prstGeom>
        </p:spPr>
      </p:pic>
      <p:sp>
        <p:nvSpPr>
          <p:cNvPr id="29" name="Text Box 4"/>
          <p:cNvSpPr txBox="1">
            <a:spLocks noChangeArrowheads="1"/>
          </p:cNvSpPr>
          <p:nvPr/>
        </p:nvSpPr>
        <p:spPr bwMode="auto">
          <a:xfrm>
            <a:off x="0" y="294212"/>
            <a:ext cx="1219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19434" y="2784113"/>
            <a:ext cx="1920932" cy="106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_s1033"/>
          <p:cNvSpPr>
            <a:spLocks noChangeArrowheads="1"/>
          </p:cNvSpPr>
          <p:nvPr/>
        </p:nvSpPr>
        <p:spPr bwMode="auto">
          <a:xfrm>
            <a:off x="0" y="1145355"/>
            <a:ext cx="12192000" cy="46166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ln w="0"/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Andamento dei furti e delle rapine commessi in Italia dal 2014 al 2023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0" y="333381"/>
            <a:ext cx="1219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pic>
        <p:nvPicPr>
          <p:cNvPr id="23" name="Picture 11" descr="logo ministero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438" y="260351"/>
            <a:ext cx="231563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Line 11"/>
          <p:cNvSpPr>
            <a:spLocks noChangeShapeType="1"/>
          </p:cNvSpPr>
          <p:nvPr/>
        </p:nvSpPr>
        <p:spPr bwMode="auto">
          <a:xfrm>
            <a:off x="1583267" y="1031755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pic>
        <p:nvPicPr>
          <p:cNvPr id="26" name="Immagine 2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0" y="85984"/>
            <a:ext cx="930662" cy="93691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6137" y="1626340"/>
            <a:ext cx="6669931" cy="259102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6137" y="4220060"/>
            <a:ext cx="6669611" cy="2463458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334438" y="1607020"/>
            <a:ext cx="4463985" cy="49498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it-IT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Negli ultimi dieci anni si registra un trend di tendenziale e significativa diminuzione dei reati predatori commessi: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it-IT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1.573.213</a:t>
            </a:r>
            <a:r>
              <a:rPr lang="it-IT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furti nel 2014 a </a:t>
            </a:r>
            <a:r>
              <a:rPr lang="it-IT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1.021.116</a:t>
            </a:r>
            <a:r>
              <a:rPr lang="it-IT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nel 2023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  </a:t>
            </a:r>
            <a:r>
              <a:rPr lang="it-IT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39.236</a:t>
            </a:r>
            <a:r>
              <a:rPr lang="it-IT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rapine nel 2023 a </a:t>
            </a:r>
            <a:r>
              <a:rPr lang="it-IT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28.067</a:t>
            </a:r>
            <a:r>
              <a:rPr lang="it-IT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nel 2023.</a:t>
            </a:r>
          </a:p>
          <a:p>
            <a:pPr algn="just"/>
            <a:r>
              <a:rPr lang="it-IT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Negli anni 2020-2021  l’andamento di furti e rapine, che si era già progressivamente ridotto, è stato pesantemente influenzato dagli scenari legati alla pandemia da Covid-19.</a:t>
            </a:r>
          </a:p>
        </p:txBody>
      </p:sp>
    </p:spTree>
    <p:extLst>
      <p:ext uri="{BB962C8B-B14F-4D97-AF65-F5344CB8AC3E}">
        <p14:creationId xmlns:p14="http://schemas.microsoft.com/office/powerpoint/2010/main" val="209134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5508" y="208496"/>
            <a:ext cx="120864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12" name="_s1033"/>
          <p:cNvSpPr>
            <a:spLocks noChangeArrowheads="1"/>
          </p:cNvSpPr>
          <p:nvPr/>
        </p:nvSpPr>
        <p:spPr bwMode="auto">
          <a:xfrm>
            <a:off x="0" y="1145355"/>
            <a:ext cx="12192000" cy="46166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Analisi </a:t>
            </a:r>
            <a:r>
              <a:rPr lang="it-IT" sz="2400" b="1" dirty="0" err="1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georeferenziata</a:t>
            </a:r>
            <a:r>
              <a:rPr lang="it-IT" sz="2400" b="1" dirty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dei furti e delle rapine anno 2023 </a:t>
            </a:r>
          </a:p>
        </p:txBody>
      </p:sp>
      <p:pic>
        <p:nvPicPr>
          <p:cNvPr id="14" name="Immagine 13"/>
          <p:cNvPicPr/>
          <p:nvPr/>
        </p:nvPicPr>
        <p:blipFill>
          <a:blip r:embed="rId5"/>
          <a:stretch>
            <a:fillRect/>
          </a:stretch>
        </p:blipFill>
        <p:spPr>
          <a:xfrm>
            <a:off x="184000" y="1817356"/>
            <a:ext cx="3328726" cy="4497984"/>
          </a:xfrm>
          <a:prstGeom prst="rect">
            <a:avLst/>
          </a:prstGeom>
          <a:ln w="15875" cap="rnd">
            <a:solidFill>
              <a:schemeClr val="accent1">
                <a:lumMod val="75000"/>
              </a:schemeClr>
            </a:solidFill>
          </a:ln>
          <a:scene3d>
            <a:camera prst="perspectiveRight"/>
            <a:lightRig rig="threePt" dir="t"/>
          </a:scene3d>
          <a:sp3d contourW="12700">
            <a:bevelT w="165100" prst="coolSlant"/>
            <a:bevelB w="31750" prst="coolSlant"/>
            <a:contourClr>
              <a:srgbClr val="0070C0"/>
            </a:contourClr>
          </a:sp3d>
        </p:spPr>
      </p:pic>
      <p:sp>
        <p:nvSpPr>
          <p:cNvPr id="5" name="Rettangolo 4"/>
          <p:cNvSpPr/>
          <p:nvPr/>
        </p:nvSpPr>
        <p:spPr>
          <a:xfrm>
            <a:off x="3627937" y="3206617"/>
            <a:ext cx="46993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500"/>
              </a:spcBef>
              <a:spcAft>
                <a:spcPts val="1000"/>
              </a:spcAft>
            </a:pPr>
            <a:r>
              <a:rPr lang="it-IT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mappe consentono di visualizzare il numero dei </a:t>
            </a:r>
            <a:r>
              <a:rPr lang="it-IT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furti</a:t>
            </a:r>
            <a:r>
              <a:rPr lang="it-IT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delle </a:t>
            </a:r>
            <a:r>
              <a:rPr lang="it-IT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rapine</a:t>
            </a:r>
            <a:r>
              <a:rPr lang="it-IT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commessi a livello nazionale, attraverso una gradazione del colore delle aree regionali in base al numero di delitti commessi ogni 100.000 abitanti. Il colore scuro indica una maggior incidenza. </a:t>
            </a:r>
          </a:p>
        </p:txBody>
      </p:sp>
      <p:sp>
        <p:nvSpPr>
          <p:cNvPr id="9" name="Freccia a sinistra 8"/>
          <p:cNvSpPr/>
          <p:nvPr/>
        </p:nvSpPr>
        <p:spPr>
          <a:xfrm>
            <a:off x="3460787" y="1923642"/>
            <a:ext cx="1278754" cy="5658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Furti</a:t>
            </a:r>
          </a:p>
        </p:txBody>
      </p:sp>
      <p:sp>
        <p:nvSpPr>
          <p:cNvPr id="18" name="Freccia a destra 17"/>
          <p:cNvSpPr/>
          <p:nvPr/>
        </p:nvSpPr>
        <p:spPr>
          <a:xfrm>
            <a:off x="7369525" y="1923642"/>
            <a:ext cx="1277511" cy="6047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Rapine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5029" y="1751888"/>
            <a:ext cx="3324721" cy="4563451"/>
          </a:xfrm>
          <a:prstGeom prst="rect">
            <a:avLst/>
          </a:prstGeom>
          <a:scene3d>
            <a:camera prst="perspectiveLeft"/>
            <a:lightRig rig="threePt" dir="t"/>
          </a:scene3d>
          <a:sp3d>
            <a:bevelT w="165100" prst="coolSlant"/>
          </a:sp3d>
        </p:spPr>
      </p:pic>
      <p:sp>
        <p:nvSpPr>
          <p:cNvPr id="15" name="Ovale 14"/>
          <p:cNvSpPr/>
          <p:nvPr/>
        </p:nvSpPr>
        <p:spPr>
          <a:xfrm>
            <a:off x="4853945" y="1674610"/>
            <a:ext cx="2401176" cy="9003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S.I.G.R.</a:t>
            </a:r>
          </a:p>
          <a:p>
            <a:pPr algn="ctr"/>
            <a:r>
              <a:rPr lang="it-IT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Sistema Integrato per la Georeferenziazione dei Reati</a:t>
            </a:r>
          </a:p>
        </p:txBody>
      </p:sp>
    </p:spTree>
    <p:extLst>
      <p:ext uri="{BB962C8B-B14F-4D97-AF65-F5344CB8AC3E}">
        <p14:creationId xmlns:p14="http://schemas.microsoft.com/office/powerpoint/2010/main" val="3647107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5508" y="208496"/>
            <a:ext cx="120864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12" name="_s1033"/>
          <p:cNvSpPr>
            <a:spLocks noChangeArrowheads="1"/>
          </p:cNvSpPr>
          <p:nvPr/>
        </p:nvSpPr>
        <p:spPr bwMode="auto">
          <a:xfrm>
            <a:off x="0" y="1145355"/>
            <a:ext cx="12192000" cy="46166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Analisi </a:t>
            </a:r>
            <a:r>
              <a:rPr lang="it-IT" sz="2400" b="1" dirty="0" err="1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georeferenziata</a:t>
            </a:r>
            <a:r>
              <a:rPr lang="it-IT" sz="2400" b="1" dirty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dei furti e delle rapine anno 2023 </a:t>
            </a:r>
          </a:p>
        </p:txBody>
      </p:sp>
      <p:sp>
        <p:nvSpPr>
          <p:cNvPr id="19" name="Rettangolo 18"/>
          <p:cNvSpPr/>
          <p:nvPr/>
        </p:nvSpPr>
        <p:spPr>
          <a:xfrm>
            <a:off x="3460787" y="2681352"/>
            <a:ext cx="5277183" cy="3524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500"/>
              </a:spcBef>
              <a:spcAft>
                <a:spcPts val="1000"/>
              </a:spcAft>
            </a:pPr>
            <a:r>
              <a:rPr lang="it-IT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rappresentazioni cartografiche sono finalizzate all’immediata percezione delle zone d’Italia con un maggior tasso di delittuosità, che vengono evidenziate da un’area rossa. </a:t>
            </a:r>
          </a:p>
          <a:p>
            <a:pPr algn="just">
              <a:spcBef>
                <a:spcPts val="500"/>
              </a:spcBef>
              <a:spcAft>
                <a:spcPts val="1000"/>
              </a:spcAft>
            </a:pPr>
            <a:r>
              <a:rPr lang="it-IT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diminuire dell’intensità del colore, che degrada verso l’azzurro ed il bianco, il livello di delittuosità nel territorio diminuisce.</a:t>
            </a:r>
          </a:p>
          <a:p>
            <a:pPr algn="just">
              <a:spcBef>
                <a:spcPts val="500"/>
              </a:spcBef>
              <a:spcAft>
                <a:spcPts val="1000"/>
              </a:spcAft>
            </a:pPr>
            <a:r>
              <a:rPr lang="it-IT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Dall’esame delle mappe, si evidenzia come, scendendo al di sotto della dimensione regionale, è possibile osservare le aree del paese nelle quali si concentra il maggior numero di furti e di rapine.</a:t>
            </a: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4232" y="1817356"/>
            <a:ext cx="3203314" cy="4497985"/>
          </a:xfrm>
          <a:prstGeom prst="rect">
            <a:avLst/>
          </a:prstGeom>
          <a:ln cap="rnd">
            <a:solidFill>
              <a:schemeClr val="accent1">
                <a:lumMod val="75000"/>
              </a:schemeClr>
            </a:solidFill>
          </a:ln>
          <a:scene3d>
            <a:camera prst="perspectiveLeft"/>
            <a:lightRig rig="threePt" dir="t"/>
          </a:scene3d>
          <a:sp3d contourW="12700">
            <a:bevelT w="165100" prst="coolSlant"/>
            <a:bevelB w="31750" prst="coolSlant"/>
            <a:contourClr>
              <a:srgbClr val="0070C0"/>
            </a:contourClr>
          </a:sp3d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159" y="1817356"/>
            <a:ext cx="3177367" cy="4497983"/>
          </a:xfrm>
          <a:prstGeom prst="rect">
            <a:avLst/>
          </a:prstGeom>
          <a:scene3d>
            <a:camera prst="perspectiveRight"/>
            <a:lightRig rig="threePt" dir="t"/>
          </a:scene3d>
          <a:sp3d>
            <a:bevelT w="165100" prst="coolSlant"/>
          </a:sp3d>
        </p:spPr>
      </p:pic>
      <p:sp>
        <p:nvSpPr>
          <p:cNvPr id="16" name="Freccia a sinistra 15"/>
          <p:cNvSpPr/>
          <p:nvPr/>
        </p:nvSpPr>
        <p:spPr>
          <a:xfrm>
            <a:off x="3460787" y="1923642"/>
            <a:ext cx="1278754" cy="5658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Furti</a:t>
            </a:r>
          </a:p>
        </p:txBody>
      </p:sp>
      <p:sp>
        <p:nvSpPr>
          <p:cNvPr id="17" name="Freccia a destra 16"/>
          <p:cNvSpPr/>
          <p:nvPr/>
        </p:nvSpPr>
        <p:spPr>
          <a:xfrm>
            <a:off x="7369525" y="1923642"/>
            <a:ext cx="1277511" cy="6047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Rapine</a:t>
            </a:r>
          </a:p>
        </p:txBody>
      </p:sp>
      <p:sp>
        <p:nvSpPr>
          <p:cNvPr id="20" name="Ovale 19"/>
          <p:cNvSpPr/>
          <p:nvPr/>
        </p:nvSpPr>
        <p:spPr>
          <a:xfrm>
            <a:off x="4802929" y="1713874"/>
            <a:ext cx="2503208" cy="9674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S.I.G.R.</a:t>
            </a:r>
          </a:p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Sistema Integrato per la Georeferenziazione dei Reati</a:t>
            </a:r>
          </a:p>
        </p:txBody>
      </p:sp>
    </p:spTree>
    <p:extLst>
      <p:ext uri="{BB962C8B-B14F-4D97-AF65-F5344CB8AC3E}">
        <p14:creationId xmlns:p14="http://schemas.microsoft.com/office/powerpoint/2010/main" val="3518600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5508" y="208496"/>
            <a:ext cx="120864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684972" y="4700367"/>
            <a:ext cx="4498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…i ladri prediligono agire tra le </a:t>
            </a: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09.00 </a:t>
            </a:r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le </a:t>
            </a: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17.00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6122133" y="4700367"/>
            <a:ext cx="5021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i furti si concentrano maggiormente a </a:t>
            </a: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luglio </a:t>
            </a:r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novembre </a:t>
            </a:r>
          </a:p>
        </p:txBody>
      </p:sp>
      <p:sp>
        <p:nvSpPr>
          <p:cNvPr id="13" name="_s1033"/>
          <p:cNvSpPr>
            <a:spLocks noChangeArrowheads="1"/>
          </p:cNvSpPr>
          <p:nvPr/>
        </p:nvSpPr>
        <p:spPr bwMode="auto">
          <a:xfrm>
            <a:off x="0" y="1145355"/>
            <a:ext cx="12192000" cy="46166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Analisi temporale dei furti anno 2023</a:t>
            </a:r>
          </a:p>
        </p:txBody>
      </p:sp>
      <p:pic>
        <p:nvPicPr>
          <p:cNvPr id="14" name="Immagine 1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33" y="1744097"/>
            <a:ext cx="4498098" cy="2819193"/>
          </a:xfrm>
          <a:prstGeom prst="rect">
            <a:avLst/>
          </a:prstGeom>
          <a:noFill/>
        </p:spPr>
      </p:pic>
      <p:pic>
        <p:nvPicPr>
          <p:cNvPr id="15" name="Immagine 14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754" y="1744097"/>
            <a:ext cx="4664858" cy="2819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783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5508" y="208496"/>
            <a:ext cx="120864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857675" y="4719949"/>
            <a:ext cx="4106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…i rapinatori prediligono agire tra le </a:t>
            </a: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17.00 </a:t>
            </a:r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le </a:t>
            </a: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24.00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6087293" y="4719315"/>
            <a:ext cx="53180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le rapine si concentrano maggiormente a </a:t>
            </a: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maggio </a:t>
            </a:r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giugno </a:t>
            </a:r>
          </a:p>
        </p:txBody>
      </p:sp>
      <p:sp>
        <p:nvSpPr>
          <p:cNvPr id="13" name="_s1033"/>
          <p:cNvSpPr>
            <a:spLocks noChangeArrowheads="1"/>
          </p:cNvSpPr>
          <p:nvPr/>
        </p:nvSpPr>
        <p:spPr bwMode="auto">
          <a:xfrm>
            <a:off x="0" y="1145355"/>
            <a:ext cx="12192000" cy="46166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Analisi temporale delle rapine anno 2023</a:t>
            </a:r>
          </a:p>
        </p:txBody>
      </p:sp>
      <p:pic>
        <p:nvPicPr>
          <p:cNvPr id="16" name="Immagine 1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987" y="1754336"/>
            <a:ext cx="4581625" cy="2817663"/>
          </a:xfrm>
          <a:prstGeom prst="rect">
            <a:avLst/>
          </a:prstGeom>
        </p:spPr>
      </p:pic>
      <p:pic>
        <p:nvPicPr>
          <p:cNvPr id="17" name="Immagine 1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33" y="1758564"/>
            <a:ext cx="4550349" cy="28134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14101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5508" y="208496"/>
            <a:ext cx="120864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13" name="_s1033"/>
          <p:cNvSpPr>
            <a:spLocks noChangeArrowheads="1"/>
          </p:cNvSpPr>
          <p:nvPr/>
        </p:nvSpPr>
        <p:spPr bwMode="auto">
          <a:xfrm>
            <a:off x="0" y="1145355"/>
            <a:ext cx="12192000" cy="46166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Furti e rapine disaggregati per densità abitativa anno 2023</a:t>
            </a:r>
            <a:endParaRPr lang="it-IT" sz="2400" b="1" kern="0" dirty="0">
              <a:solidFill>
                <a:srgbClr val="FF0000"/>
              </a:solidFill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339357" y="1621484"/>
            <a:ext cx="3436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Furti</a:t>
            </a:r>
            <a:r>
              <a:rPr lang="it-I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ogni 100 mila abitanti per regione</a:t>
            </a:r>
          </a:p>
        </p:txBody>
      </p:sp>
      <p:pic>
        <p:nvPicPr>
          <p:cNvPr id="19" name="Immagine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57" y="2260564"/>
            <a:ext cx="3436219" cy="4408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Immagine 19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441" y="2267815"/>
            <a:ext cx="3609473" cy="440111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CasellaDiTesto 13"/>
          <p:cNvSpPr txBox="1"/>
          <p:nvPr/>
        </p:nvSpPr>
        <p:spPr>
          <a:xfrm>
            <a:off x="8132440" y="1608349"/>
            <a:ext cx="3609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it-IT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Rapine</a:t>
            </a:r>
            <a:r>
              <a:rPr lang="it-I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ogni 100 mila abitanti per regione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4201297" y="2344038"/>
            <a:ext cx="3632887" cy="40626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relazione alla densità demografica le tabelle riportano, in ordine decrescente, il numero dei reati commessi, disaggregati a livello regionale e rapportati alla popolazione residente.</a:t>
            </a:r>
          </a:p>
          <a:p>
            <a:pPr algn="ctr"/>
            <a:endParaRPr lang="it-IT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 i furti le prime 3 regioni in classifica sono Lazio, Lombardia ed Emilia-Romagna. Per le rapine, invece, sono Campania, Lombardia e Toscana. </a:t>
            </a:r>
          </a:p>
          <a:p>
            <a:pPr algn="ctr"/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953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5508" y="208496"/>
            <a:ext cx="120864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13" name="_s1033"/>
          <p:cNvSpPr>
            <a:spLocks noChangeArrowheads="1"/>
          </p:cNvSpPr>
          <p:nvPr/>
        </p:nvSpPr>
        <p:spPr bwMode="auto">
          <a:xfrm>
            <a:off x="0" y="1145355"/>
            <a:ext cx="12192000" cy="46166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Incidenza di specifiche macro categorie sul totale dei furti e delle rapine  anno 2023 </a:t>
            </a:r>
            <a:endParaRPr lang="it-IT" sz="2400" b="1" kern="0" dirty="0">
              <a:solidFill>
                <a:srgbClr val="FF0000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8581" y="2789562"/>
            <a:ext cx="4248711" cy="2783794"/>
          </a:xfrm>
          <a:prstGeom prst="rect">
            <a:avLst/>
          </a:prstGeom>
          <a:ln>
            <a:solidFill>
              <a:srgbClr val="0070C0"/>
            </a:solidFill>
          </a:ln>
          <a:scene3d>
            <a:camera prst="perspectiveRight"/>
            <a:lightRig rig="threePt" dir="t"/>
          </a:scene3d>
          <a:sp3d>
            <a:bevelT w="165100" prst="coolSlant"/>
            <a:bevelB w="165100" prst="coolSlant"/>
          </a:sp3d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0045" y="2789561"/>
            <a:ext cx="4202030" cy="2792631"/>
          </a:xfrm>
          <a:prstGeom prst="rect">
            <a:avLst/>
          </a:prstGeom>
          <a:ln>
            <a:solidFill>
              <a:srgbClr val="0070C0"/>
            </a:solidFill>
          </a:ln>
          <a:effectLst/>
          <a:scene3d>
            <a:camera prst="perspectiveLeft"/>
            <a:lightRig rig="threePt" dir="t"/>
          </a:scene3d>
          <a:sp3d>
            <a:bevelT w="165100" prst="coolSlant"/>
          </a:sp3d>
        </p:spPr>
      </p:pic>
      <p:sp>
        <p:nvSpPr>
          <p:cNvPr id="8" name="Freccia a destra 7"/>
          <p:cNvSpPr/>
          <p:nvPr/>
        </p:nvSpPr>
        <p:spPr>
          <a:xfrm>
            <a:off x="85513" y="3768984"/>
            <a:ext cx="1710792" cy="484632"/>
          </a:xfrm>
          <a:prstGeom prst="rightArrow">
            <a:avLst/>
          </a:prstGeom>
          <a:gradFill>
            <a:gsLst>
              <a:gs pos="0">
                <a:schemeClr val="accent5">
                  <a:satMod val="103000"/>
                  <a:lumMod val="102000"/>
                  <a:tint val="94000"/>
                </a:schemeClr>
              </a:gs>
              <a:gs pos="50000">
                <a:schemeClr val="accent5">
                  <a:satMod val="110000"/>
                  <a:lumMod val="100000"/>
                  <a:shade val="100000"/>
                </a:schemeClr>
              </a:gs>
              <a:gs pos="100000">
                <a:schemeClr val="accent5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AREE DI SERVIZIO</a:t>
            </a:r>
          </a:p>
        </p:txBody>
      </p:sp>
      <p:sp>
        <p:nvSpPr>
          <p:cNvPr id="9" name="Callout con freccia in su 8"/>
          <p:cNvSpPr/>
          <p:nvPr/>
        </p:nvSpPr>
        <p:spPr>
          <a:xfrm>
            <a:off x="7772574" y="5843441"/>
            <a:ext cx="2006282" cy="844741"/>
          </a:xfrm>
          <a:prstGeom prst="upArrowCallout">
            <a:avLst/>
          </a:prstGeom>
          <a:gradFill>
            <a:gsLst>
              <a:gs pos="0">
                <a:schemeClr val="accent5">
                  <a:satMod val="103000"/>
                  <a:lumMod val="102000"/>
                  <a:tint val="94000"/>
                </a:schemeClr>
              </a:gs>
              <a:gs pos="50000">
                <a:schemeClr val="accent5">
                  <a:satMod val="110000"/>
                  <a:lumMod val="100000"/>
                  <a:shade val="100000"/>
                </a:schemeClr>
              </a:gs>
              <a:gs pos="100000">
                <a:schemeClr val="accent5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GIOIELLERIE E LABORATORI DI PRZIOSI</a:t>
            </a:r>
          </a:p>
        </p:txBody>
      </p:sp>
      <p:sp>
        <p:nvSpPr>
          <p:cNvPr id="17" name="Callout con freccia in su 16"/>
          <p:cNvSpPr/>
          <p:nvPr/>
        </p:nvSpPr>
        <p:spPr>
          <a:xfrm>
            <a:off x="5036893" y="5843441"/>
            <a:ext cx="2206304" cy="844741"/>
          </a:xfrm>
          <a:prstGeom prst="upArrowCallout">
            <a:avLst/>
          </a:prstGeom>
          <a:gradFill>
            <a:gsLst>
              <a:gs pos="0">
                <a:schemeClr val="accent5">
                  <a:satMod val="103000"/>
                  <a:lumMod val="102000"/>
                  <a:tint val="94000"/>
                </a:schemeClr>
              </a:gs>
              <a:gs pos="50000">
                <a:schemeClr val="accent5">
                  <a:satMod val="110000"/>
                  <a:lumMod val="100000"/>
                  <a:shade val="100000"/>
                </a:schemeClr>
              </a:gs>
              <a:gs pos="100000">
                <a:schemeClr val="accent5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LOCALI /</a:t>
            </a:r>
          </a:p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ESERCIZI PUBBLICI</a:t>
            </a:r>
          </a:p>
        </p:txBody>
      </p:sp>
      <p:sp>
        <p:nvSpPr>
          <p:cNvPr id="18" name="Callout con freccia in su 17"/>
          <p:cNvSpPr/>
          <p:nvPr/>
        </p:nvSpPr>
        <p:spPr>
          <a:xfrm>
            <a:off x="2272520" y="5843441"/>
            <a:ext cx="2232103" cy="844741"/>
          </a:xfrm>
          <a:prstGeom prst="upArrowCallout">
            <a:avLst/>
          </a:prstGeom>
          <a:gradFill>
            <a:gsLst>
              <a:gs pos="0">
                <a:schemeClr val="accent5">
                  <a:satMod val="103000"/>
                  <a:lumMod val="102000"/>
                  <a:tint val="94000"/>
                </a:schemeClr>
              </a:gs>
              <a:gs pos="50000">
                <a:schemeClr val="accent5">
                  <a:satMod val="110000"/>
                  <a:lumMod val="100000"/>
                  <a:shade val="100000"/>
                </a:schemeClr>
              </a:gs>
              <a:gs pos="100000">
                <a:schemeClr val="accent5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TABACCHERIE/</a:t>
            </a:r>
          </a:p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RICEVITORIE</a:t>
            </a:r>
          </a:p>
        </p:txBody>
      </p:sp>
      <p:sp>
        <p:nvSpPr>
          <p:cNvPr id="11" name="Callout con freccia in giù 10"/>
          <p:cNvSpPr/>
          <p:nvPr/>
        </p:nvSpPr>
        <p:spPr>
          <a:xfrm>
            <a:off x="2341104" y="1720429"/>
            <a:ext cx="2163519" cy="914400"/>
          </a:xfrm>
          <a:prstGeom prst="downArrowCallout">
            <a:avLst/>
          </a:prstGeom>
          <a:gradFill>
            <a:gsLst>
              <a:gs pos="0">
                <a:schemeClr val="accent5">
                  <a:satMod val="103000"/>
                  <a:lumMod val="102000"/>
                  <a:tint val="94000"/>
                </a:schemeClr>
              </a:gs>
              <a:gs pos="50000">
                <a:schemeClr val="accent5">
                  <a:satMod val="110000"/>
                  <a:lumMod val="100000"/>
                  <a:shade val="100000"/>
                </a:schemeClr>
              </a:gs>
              <a:gs pos="100000">
                <a:schemeClr val="accent5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BANCHE E UFFICI POSTALI</a:t>
            </a:r>
          </a:p>
        </p:txBody>
      </p:sp>
      <p:sp>
        <p:nvSpPr>
          <p:cNvPr id="20" name="Callout con freccia in giù 19"/>
          <p:cNvSpPr/>
          <p:nvPr/>
        </p:nvSpPr>
        <p:spPr>
          <a:xfrm>
            <a:off x="5077397" y="1702486"/>
            <a:ext cx="2079790" cy="914400"/>
          </a:xfrm>
          <a:prstGeom prst="downArrowCallout">
            <a:avLst/>
          </a:prstGeom>
          <a:gradFill>
            <a:gsLst>
              <a:gs pos="0">
                <a:schemeClr val="accent5">
                  <a:satMod val="103000"/>
                  <a:lumMod val="102000"/>
                  <a:tint val="94000"/>
                </a:schemeClr>
              </a:gs>
              <a:gs pos="50000">
                <a:schemeClr val="accent5">
                  <a:satMod val="110000"/>
                  <a:lumMod val="100000"/>
                  <a:shade val="100000"/>
                </a:schemeClr>
              </a:gs>
              <a:gs pos="100000">
                <a:schemeClr val="accent5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DISTRIBUTORI DI CARBURANTE</a:t>
            </a:r>
          </a:p>
        </p:txBody>
      </p:sp>
      <p:sp>
        <p:nvSpPr>
          <p:cNvPr id="21" name="Callout con freccia in giù 20"/>
          <p:cNvSpPr/>
          <p:nvPr/>
        </p:nvSpPr>
        <p:spPr>
          <a:xfrm>
            <a:off x="7772574" y="1719805"/>
            <a:ext cx="1919307" cy="914400"/>
          </a:xfrm>
          <a:prstGeom prst="downArrowCallout">
            <a:avLst/>
          </a:prstGeom>
          <a:gradFill>
            <a:gsLst>
              <a:gs pos="0">
                <a:schemeClr val="accent5">
                  <a:satMod val="103000"/>
                  <a:lumMod val="102000"/>
                  <a:tint val="94000"/>
                </a:schemeClr>
              </a:gs>
              <a:gs pos="50000">
                <a:schemeClr val="accent5">
                  <a:satMod val="110000"/>
                  <a:lumMod val="100000"/>
                  <a:shade val="100000"/>
                </a:schemeClr>
              </a:gs>
              <a:gs pos="100000">
                <a:schemeClr val="accent5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ESERCIZI COMMERCIALI</a:t>
            </a:r>
          </a:p>
        </p:txBody>
      </p:sp>
      <p:sp>
        <p:nvSpPr>
          <p:cNvPr id="12" name="Freccia a sinistra 11"/>
          <p:cNvSpPr/>
          <p:nvPr/>
        </p:nvSpPr>
        <p:spPr>
          <a:xfrm>
            <a:off x="10428640" y="3699314"/>
            <a:ext cx="1627589" cy="484632"/>
          </a:xfrm>
          <a:prstGeom prst="leftArrow">
            <a:avLst/>
          </a:prstGeom>
          <a:gradFill>
            <a:gsLst>
              <a:gs pos="0">
                <a:schemeClr val="accent5">
                  <a:satMod val="103000"/>
                  <a:lumMod val="102000"/>
                  <a:tint val="94000"/>
                </a:schemeClr>
              </a:gs>
              <a:gs pos="50000">
                <a:schemeClr val="accent5">
                  <a:satMod val="110000"/>
                  <a:lumMod val="100000"/>
                  <a:shade val="100000"/>
                </a:schemeClr>
              </a:gs>
              <a:gs pos="100000">
                <a:schemeClr val="accent5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FARMACIE</a:t>
            </a:r>
          </a:p>
        </p:txBody>
      </p:sp>
    </p:spTree>
    <p:extLst>
      <p:ext uri="{BB962C8B-B14F-4D97-AF65-F5344CB8AC3E}">
        <p14:creationId xmlns:p14="http://schemas.microsoft.com/office/powerpoint/2010/main" val="1900912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5508" y="208496"/>
            <a:ext cx="120864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13" name="_s1033"/>
          <p:cNvSpPr>
            <a:spLocks noChangeArrowheads="1"/>
          </p:cNvSpPr>
          <p:nvPr/>
        </p:nvSpPr>
        <p:spPr bwMode="auto">
          <a:xfrm>
            <a:off x="0" y="1145355"/>
            <a:ext cx="12192000" cy="46166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Incidenza furti per specifiche categorie anno 2023   </a:t>
            </a:r>
            <a:endParaRPr lang="it-IT" sz="2400" b="1" kern="0" dirty="0">
              <a:solidFill>
                <a:srgbClr val="FF0000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7440" y="1878912"/>
            <a:ext cx="9330189" cy="4790674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0" y="2141163"/>
            <a:ext cx="2377439" cy="38164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 grafico evidenzia l’incidenza dei furti per ciascuna categoria analizzata.</a:t>
            </a:r>
          </a:p>
          <a:p>
            <a:pPr algn="ctr"/>
            <a:endParaRPr lang="it-IT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Sono rilevanti i dati per Esercizi commerciali e Locale/Esercizio pubblico</a:t>
            </a:r>
          </a:p>
        </p:txBody>
      </p:sp>
    </p:spTree>
    <p:extLst>
      <p:ext uri="{BB962C8B-B14F-4D97-AF65-F5344CB8AC3E}">
        <p14:creationId xmlns:p14="http://schemas.microsoft.com/office/powerpoint/2010/main" val="2770976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5508" y="208496"/>
            <a:ext cx="120864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13" name="_s1033"/>
          <p:cNvSpPr>
            <a:spLocks noChangeArrowheads="1"/>
          </p:cNvSpPr>
          <p:nvPr/>
        </p:nvSpPr>
        <p:spPr bwMode="auto">
          <a:xfrm>
            <a:off x="0" y="1145355"/>
            <a:ext cx="12192000" cy="46166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Incidenza rapine per specifiche categorie anno 2023   </a:t>
            </a:r>
            <a:endParaRPr lang="it-IT" sz="2400" b="1" kern="0" dirty="0">
              <a:solidFill>
                <a:srgbClr val="FF0000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359" y="1663356"/>
            <a:ext cx="9305030" cy="4930555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9677516" y="2001825"/>
            <a:ext cx="2377439" cy="38164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 grafico evidenzia l’incidenza delle rapine per ciascuna categoria analizzata.</a:t>
            </a:r>
          </a:p>
          <a:p>
            <a:pPr algn="ctr"/>
            <a:endParaRPr lang="it-IT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Sono rilevanti i dati per Esercizi commerciali e Locale/Esercizio pubblico</a:t>
            </a:r>
          </a:p>
        </p:txBody>
      </p:sp>
    </p:spTree>
    <p:extLst>
      <p:ext uri="{BB962C8B-B14F-4D97-AF65-F5344CB8AC3E}">
        <p14:creationId xmlns:p14="http://schemas.microsoft.com/office/powerpoint/2010/main" val="2802730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5508" y="208496"/>
            <a:ext cx="120864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13" name="_s1033"/>
          <p:cNvSpPr>
            <a:spLocks noChangeArrowheads="1"/>
          </p:cNvSpPr>
          <p:nvPr/>
        </p:nvSpPr>
        <p:spPr bwMode="auto">
          <a:xfrm>
            <a:off x="0" y="1145355"/>
            <a:ext cx="12192000" cy="584775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Considerazioni</a:t>
            </a:r>
            <a:endParaRPr lang="it-IT" sz="3200" b="1" kern="0" dirty="0">
              <a:solidFill>
                <a:srgbClr val="FF0000"/>
              </a:solidFill>
            </a:endParaRPr>
          </a:p>
        </p:txBody>
      </p:sp>
      <p:sp>
        <p:nvSpPr>
          <p:cNvPr id="4" name="Rettangolo con angoli arrotondati in diagonale 3"/>
          <p:cNvSpPr/>
          <p:nvPr/>
        </p:nvSpPr>
        <p:spPr>
          <a:xfrm>
            <a:off x="335358" y="1774404"/>
            <a:ext cx="11577967" cy="4675891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presenza di reati predatori contribuisce a un senso di </a:t>
            </a:r>
            <a:r>
              <a:rPr lang="it-IT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insicurezza</a:t>
            </a: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it-IT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vulnerabilità</a:t>
            </a: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influendo sulla </a:t>
            </a:r>
            <a:r>
              <a:rPr lang="it-IT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qualità della vita</a:t>
            </a: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it-IT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paura del crimine e la </a:t>
            </a:r>
            <a:r>
              <a:rPr lang="it-IT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percezione di rischio</a:t>
            </a: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aumentano con l’intensificarsi dei reati predatori, portando a un clima di ansia sociale che può influire negativamente sulla </a:t>
            </a:r>
            <a:r>
              <a:rPr lang="it-IT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sicurezza percepita</a:t>
            </a: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it-IT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sintesi, i </a:t>
            </a:r>
            <a:r>
              <a:rPr lang="it-IT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reati predatori</a:t>
            </a: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sono fenomeni complessi che hanno impatti profondi sulle comunità. La </a:t>
            </a:r>
            <a:r>
              <a:rPr lang="it-IT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prevenzione</a:t>
            </a: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efficace richiede un </a:t>
            </a:r>
            <a:r>
              <a:rPr lang="it-IT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approccio integrato</a:t>
            </a:r>
            <a:r>
              <a:rPr lang="it-IT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che affronti non solo la criminalità in sé, ma anche le radici socioeconomiche e culturali che la alimentano.</a:t>
            </a:r>
          </a:p>
          <a:p>
            <a:pPr algn="just"/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406370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31" name="Text Box 9"/>
          <p:cNvSpPr txBox="1">
            <a:spLocks noChangeArrowheads="1"/>
          </p:cNvSpPr>
          <p:nvPr/>
        </p:nvSpPr>
        <p:spPr bwMode="auto">
          <a:xfrm>
            <a:off x="0" y="1141560"/>
            <a:ext cx="12192000" cy="1384995"/>
          </a:xfrm>
          <a:prstGeom prst="rect">
            <a:avLst/>
          </a:prstGeom>
          <a:solidFill>
            <a:srgbClr val="223E6F"/>
          </a:solidFill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it-IT"/>
            </a:defPPr>
            <a:lvl1pPr algn="ctr">
              <a:defRPr sz="3200" b="1" cap="smal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>
              <a:spcAft>
                <a:spcPts val="600"/>
              </a:spcAft>
            </a:pPr>
            <a:endParaRPr lang="it-IT" sz="1200" dirty="0"/>
          </a:p>
          <a:p>
            <a:pPr>
              <a:spcAft>
                <a:spcPts val="600"/>
              </a:spcAft>
            </a:pPr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Analisi delitti predatori</a:t>
            </a:r>
          </a:p>
          <a:p>
            <a:pPr>
              <a:spcAft>
                <a:spcPts val="600"/>
              </a:spcAft>
            </a:pPr>
            <a:r>
              <a:rPr 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GLI ELABORATI</a:t>
            </a:r>
          </a:p>
          <a:p>
            <a:pPr>
              <a:spcAft>
                <a:spcPts val="600"/>
              </a:spcAft>
            </a:pPr>
            <a:endParaRPr lang="it-IT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Box 4"/>
          <p:cNvSpPr txBox="1">
            <a:spLocks noChangeArrowheads="1"/>
          </p:cNvSpPr>
          <p:nvPr/>
        </p:nvSpPr>
        <p:spPr bwMode="auto">
          <a:xfrm>
            <a:off x="0" y="294212"/>
            <a:ext cx="1219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sp>
        <p:nvSpPr>
          <p:cNvPr id="14" name="CasellaDiTesto 21"/>
          <p:cNvSpPr txBox="1">
            <a:spLocks noChangeArrowheads="1"/>
          </p:cNvSpPr>
          <p:nvPr/>
        </p:nvSpPr>
        <p:spPr bwMode="auto">
          <a:xfrm>
            <a:off x="585586" y="3033943"/>
            <a:ext cx="1078748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it-IT"/>
            </a:defPPr>
            <a:lvl1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3200" b="1" i="0" u="none" strike="noStrike" kern="0" cap="none" spc="0" normalizeH="0" baseline="0">
                <a:ln>
                  <a:noFill/>
                </a:ln>
                <a:solidFill>
                  <a:schemeClr val="bg1"/>
                </a:solidFill>
                <a:effectLst>
                  <a:glow rad="139700">
                    <a:srgbClr val="FF66FF"/>
                  </a:glow>
                </a:effectLst>
                <a:uLnTx/>
                <a:uFillTx/>
                <a:latin typeface="Baskerville Old Face" panose="02020602080505020303" pitchFamily="18" charset="0"/>
                <a:ea typeface="MS PGothic" pitchFamily="34" charset="-128"/>
                <a:cs typeface="Arial" charset="0"/>
              </a:defRPr>
            </a:lvl1pPr>
          </a:lstStyle>
          <a:p>
            <a:r>
              <a:rPr lang="it-IT" b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ANALISI</a:t>
            </a:r>
          </a:p>
          <a:p>
            <a:endParaRPr lang="it-IT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it-IT" b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COMUNICAZIONE</a:t>
            </a:r>
          </a:p>
          <a:p>
            <a:endParaRPr lang="it-IT" b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it-IT" b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SENSIBILIZZAZIONE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432" y="2573844"/>
            <a:ext cx="1717161" cy="2373526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033" y="2750668"/>
            <a:ext cx="1665624" cy="2378681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16138" y="4481940"/>
            <a:ext cx="1697999" cy="237606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66206" y="4316228"/>
            <a:ext cx="1766794" cy="2506938"/>
          </a:xfrm>
          <a:prstGeom prst="rect">
            <a:avLst/>
          </a:prstGeom>
        </p:spPr>
      </p:pic>
      <p:sp>
        <p:nvSpPr>
          <p:cNvPr id="8" name="Freccia in giù 7"/>
          <p:cNvSpPr/>
          <p:nvPr/>
        </p:nvSpPr>
        <p:spPr>
          <a:xfrm>
            <a:off x="5838509" y="3546152"/>
            <a:ext cx="284925" cy="5896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Freccia in giù 17"/>
          <p:cNvSpPr/>
          <p:nvPr/>
        </p:nvSpPr>
        <p:spPr>
          <a:xfrm>
            <a:off x="5836517" y="4476082"/>
            <a:ext cx="284925" cy="5896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31197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 descr="Immagine correlata"/>
          <p:cNvSpPr>
            <a:spLocks noChangeAspect="1" noChangeArrowheads="1"/>
          </p:cNvSpPr>
          <p:nvPr/>
        </p:nvSpPr>
        <p:spPr bwMode="auto">
          <a:xfrm>
            <a:off x="207433" y="-144461"/>
            <a:ext cx="406400" cy="3048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8195" name="AutoShape 3" descr="Risultati immagini per servizio sistema informativo interforze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t-IT" sz="2400"/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0" y="294212"/>
            <a:ext cx="1219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DIPARTIMENTO DELLA PUBBLICA SICUREZZA</a:t>
            </a:r>
          </a:p>
          <a:p>
            <a:pPr algn="ctr">
              <a:defRPr/>
            </a:pPr>
            <a:r>
              <a:rPr kumimoji="1" lang="it-IT" sz="1600" b="1" kern="0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  <a:cs typeface="Times New Roman" pitchFamily="18" charset="0"/>
              </a:rPr>
              <a:t>DIREZIONE CENTRALE DELLA POLIZIA CRIMINALE</a:t>
            </a:r>
          </a:p>
        </p:txBody>
      </p:sp>
      <p:pic>
        <p:nvPicPr>
          <p:cNvPr id="25" name="Picture 11" descr="logo minister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359" y="225555"/>
            <a:ext cx="2315031" cy="64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612" y="100756"/>
            <a:ext cx="910917" cy="937745"/>
          </a:xfrm>
          <a:prstGeom prst="rect">
            <a:avLst/>
          </a:prstGeom>
          <a:effectLst>
            <a:softEdge rad="0"/>
          </a:effectLst>
        </p:spPr>
      </p:pic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583267" y="1089017"/>
            <a:ext cx="84497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MS PGothic" pitchFamily="34" charset="-128"/>
            </a:endParaRPr>
          </a:p>
        </p:txBody>
      </p:sp>
      <p:sp>
        <p:nvSpPr>
          <p:cNvPr id="31" name="Text Box 9"/>
          <p:cNvSpPr txBox="1">
            <a:spLocks noChangeArrowheads="1"/>
          </p:cNvSpPr>
          <p:nvPr/>
        </p:nvSpPr>
        <p:spPr bwMode="auto">
          <a:xfrm>
            <a:off x="0" y="1233320"/>
            <a:ext cx="12192000" cy="1231106"/>
          </a:xfrm>
          <a:prstGeom prst="rect">
            <a:avLst/>
          </a:prstGeom>
          <a:solidFill>
            <a:srgbClr val="223E6F"/>
          </a:solidFill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it-IT"/>
            </a:defPPr>
            <a:lvl1pPr algn="ctr">
              <a:defRPr sz="3200" b="1" cap="smal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>
              <a:spcAft>
                <a:spcPts val="600"/>
              </a:spcAft>
            </a:pPr>
            <a:endParaRPr lang="it-IT" sz="1600" dirty="0"/>
          </a:p>
          <a:p>
            <a:pPr>
              <a:spcAft>
                <a:spcPts val="600"/>
              </a:spcAft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Servizio  Analisi Criminale </a:t>
            </a:r>
          </a:p>
          <a:p>
            <a:pPr>
              <a:spcAft>
                <a:spcPts val="600"/>
              </a:spcAft>
            </a:pPr>
            <a:endParaRPr lang="it-IT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410633" y="5380672"/>
            <a:ext cx="45421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CONTATTI: </a:t>
            </a:r>
          </a:p>
          <a:p>
            <a:pPr>
              <a:defRPr/>
            </a:pPr>
            <a:r>
              <a:rPr lang="it-IT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it-IT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Tel. 06 46542086</a:t>
            </a:r>
          </a:p>
          <a:p>
            <a:pPr marL="896938" indent="-896938">
              <a:defRPr/>
            </a:pPr>
            <a:r>
              <a:rPr lang="it-IT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e-mail: </a:t>
            </a:r>
            <a:r>
              <a:rPr lang="it-IT" u="sng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antonio</a:t>
            </a:r>
            <a:r>
              <a:rPr lang="it-IT" u="sng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.basilicata@dcpc.interno.it</a:t>
            </a:r>
            <a:r>
              <a:rPr lang="it-IT" u="sng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u="sng" kern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segeteriasac@dcpc.interno.it</a:t>
            </a:r>
            <a:endParaRPr lang="it-IT" u="sng" kern="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992188" indent="-992188" algn="ctr">
              <a:defRPr/>
            </a:pPr>
            <a:endParaRPr lang="it-IT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ttangolo 10"/>
          <p:cNvSpPr>
            <a:spLocks noChangeArrowheads="1"/>
          </p:cNvSpPr>
          <p:nvPr/>
        </p:nvSpPr>
        <p:spPr bwMode="auto">
          <a:xfrm>
            <a:off x="7271503" y="6135285"/>
            <a:ext cx="4640539" cy="498598"/>
          </a:xfrm>
          <a:prstGeom prst="rect">
            <a:avLst/>
          </a:prstGeom>
          <a:solidFill>
            <a:srgbClr val="223E6F"/>
          </a:solidFill>
          <a:ln w="9525" algn="ctr">
            <a:noFill/>
            <a:round/>
            <a:headEnd/>
            <a:tailEnd/>
          </a:ln>
        </p:spPr>
        <p:txBody>
          <a:bodyPr wrap="square">
            <a:spAutoFit/>
          </a:bodyPr>
          <a:lstStyle/>
          <a:p>
            <a:pPr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it-IT" sz="2400" b="1" i="1">
              <a:solidFill>
                <a:srgbClr val="003399"/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13" name="Rectangle 19"/>
          <p:cNvSpPr>
            <a:spLocks noChangeArrowheads="1"/>
          </p:cNvSpPr>
          <p:nvPr/>
        </p:nvSpPr>
        <p:spPr bwMode="auto">
          <a:xfrm>
            <a:off x="7271503" y="6142624"/>
            <a:ext cx="47982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400" b="1" i="1" dirty="0">
                <a:solidFill>
                  <a:prstClr val="white"/>
                </a:solidFill>
                <a:latin typeface="Bradley Hand ITC" panose="0307040205030203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Gen. B. CC Antonio Basilicata</a:t>
            </a:r>
            <a:endParaRPr lang="it-IT" sz="2400" i="1" dirty="0">
              <a:solidFill>
                <a:prstClr val="white"/>
              </a:solidFill>
              <a:latin typeface="Bradley Hand ITC" panose="03070402050302030203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2389362" y="3526745"/>
            <a:ext cx="7413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Grazie per la cortese attenzione</a:t>
            </a:r>
          </a:p>
        </p:txBody>
      </p:sp>
    </p:spTree>
    <p:extLst>
      <p:ext uri="{BB962C8B-B14F-4D97-AF65-F5344CB8AC3E}">
        <p14:creationId xmlns:p14="http://schemas.microsoft.com/office/powerpoint/2010/main" val="4008006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1008</TotalTime>
  <Words>781</Words>
  <Application>Microsoft Office PowerPoint</Application>
  <PresentationFormat>Widescreen</PresentationFormat>
  <Paragraphs>115</Paragraphs>
  <Slides>13</Slides>
  <Notes>13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4" baseType="lpstr">
      <vt:lpstr>ＭＳ Ｐゴシック</vt:lpstr>
      <vt:lpstr>Arial</vt:lpstr>
      <vt:lpstr>Arial Unicode MS</vt:lpstr>
      <vt:lpstr>Bahnschrift SemiLight Condensed</vt:lpstr>
      <vt:lpstr>Bradley Hand ITC</vt:lpstr>
      <vt:lpstr>Calibri</vt:lpstr>
      <vt:lpstr>Calibri Light</vt:lpstr>
      <vt:lpstr>Times New Roman</vt:lpstr>
      <vt:lpstr>Verdana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Russo Francesca</dc:creator>
  <cp:lastModifiedBy>Limentani Jessica</cp:lastModifiedBy>
  <cp:revision>140</cp:revision>
  <cp:lastPrinted>2024-12-03T09:53:34Z</cp:lastPrinted>
  <dcterms:created xsi:type="dcterms:W3CDTF">2024-05-16T08:14:52Z</dcterms:created>
  <dcterms:modified xsi:type="dcterms:W3CDTF">2024-12-05T09:31:26Z</dcterms:modified>
</cp:coreProperties>
</file>